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7"/>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ody Grotesque" charset="1" panose="02000503040000020004"/>
      <p:regular r:id="rId10"/>
    </p:embeddedFont>
    <p:embeddedFont>
      <p:font typeface="Body Grotesque Bold" charset="1" panose="02000503040000020004"/>
      <p:regular r:id="rId11"/>
    </p:embeddedFont>
    <p:embeddedFont>
      <p:font typeface="Body Grotesque Italics" charset="1" panose="02000503040000020004"/>
      <p:regular r:id="rId12"/>
    </p:embeddedFont>
    <p:embeddedFont>
      <p:font typeface="Body Grotesque Bold Italics" charset="1" panose="020005030400000200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52" Target="slides/slide33.xml" Type="http://schemas.openxmlformats.org/officeDocument/2006/relationships/slide"/><Relationship Id="rId53" Target="slides/slide34.xml" Type="http://schemas.openxmlformats.org/officeDocument/2006/relationships/slide"/><Relationship Id="rId54" Target="slides/slide35.xml" Type="http://schemas.openxmlformats.org/officeDocument/2006/relationships/slide"/><Relationship Id="rId55" Target="slides/slide36.xml" Type="http://schemas.openxmlformats.org/officeDocument/2006/relationships/slide"/><Relationship Id="rId56" Target="slides/slide37.xml" Type="http://schemas.openxmlformats.org/officeDocument/2006/relationships/slide"/><Relationship Id="rId57" Target="notesMasters/notesMaster1.xml" Type="http://schemas.openxmlformats.org/officeDocument/2006/relationships/notesMaster"/><Relationship Id="rId58" Target="theme/theme2.xml" Type="http://schemas.openxmlformats.org/officeDocument/2006/relationships/theme"/><Relationship Id="rId59" Target="notesSlides/notesSlide1.xml" Type="http://schemas.openxmlformats.org/officeDocument/2006/relationships/notesSlide"/><Relationship Id="rId6" Target="fonts/font6.fntdata" Type="http://schemas.openxmlformats.org/officeDocument/2006/relationships/font"/><Relationship Id="rId60" Target="notesSlides/notesSlide2.xml" Type="http://schemas.openxmlformats.org/officeDocument/2006/relationships/notesSlide"/><Relationship Id="rId61" Target="notesSlides/notesSlide3.xml" Type="http://schemas.openxmlformats.org/officeDocument/2006/relationships/notesSlide"/><Relationship Id="rId62" Target="notesSlides/notesSlide4.xml" Type="http://schemas.openxmlformats.org/officeDocument/2006/relationships/notesSlide"/><Relationship Id="rId63" Target="notesSlides/notesSlide5.xml" Type="http://schemas.openxmlformats.org/officeDocument/2006/relationships/notesSlide"/><Relationship Id="rId64" Target="notesSlides/notesSlide6.xml" Type="http://schemas.openxmlformats.org/officeDocument/2006/relationships/notesSlide"/><Relationship Id="rId65" Target="notesSlides/notesSlide7.xml" Type="http://schemas.openxmlformats.org/officeDocument/2006/relationships/notesSlide"/><Relationship Id="rId66" Target="notesSlides/notesSlide8.xml" Type="http://schemas.openxmlformats.org/officeDocument/2006/relationships/notesSlide"/><Relationship Id="rId67" Target="notesSlides/notesSlide9.xml" Type="http://schemas.openxmlformats.org/officeDocument/2006/relationships/notesSlide"/><Relationship Id="rId68" Target="notesSlides/notesSlide10.xml" Type="http://schemas.openxmlformats.org/officeDocument/2006/relationships/notesSlide"/><Relationship Id="rId69" Target="notesSlides/notesSlide11.xml" Type="http://schemas.openxmlformats.org/officeDocument/2006/relationships/notesSlide"/><Relationship Id="rId7" Target="fonts/font7.fntdata" Type="http://schemas.openxmlformats.org/officeDocument/2006/relationships/font"/><Relationship Id="rId70" Target="notesSlides/notesSlide12.xml" Type="http://schemas.openxmlformats.org/officeDocument/2006/relationships/notesSlide"/><Relationship Id="rId71" Target="notesSlides/notesSlide13.xml" Type="http://schemas.openxmlformats.org/officeDocument/2006/relationships/notesSlide"/><Relationship Id="rId72" Target="notesSlides/notesSlide14.xml" Type="http://schemas.openxmlformats.org/officeDocument/2006/relationships/notesSlide"/><Relationship Id="rId73" Target="notesSlides/notesSlide15.xml" Type="http://schemas.openxmlformats.org/officeDocument/2006/relationships/notesSlide"/><Relationship Id="rId74" Target="notesSlides/notesSlide16.xml" Type="http://schemas.openxmlformats.org/officeDocument/2006/relationships/notesSlide"/><Relationship Id="rId75" Target="notesSlides/notesSlide17.xml" Type="http://schemas.openxmlformats.org/officeDocument/2006/relationships/notesSlide"/><Relationship Id="rId76" Target="notesSlides/notesSlide18.xml" Type="http://schemas.openxmlformats.org/officeDocument/2006/relationships/notesSlide"/><Relationship Id="rId77" Target="notesSlides/notesSlide19.xml" Type="http://schemas.openxmlformats.org/officeDocument/2006/relationships/notesSlide"/><Relationship Id="rId78" Target="notesSlides/notesSlide20.xml" Type="http://schemas.openxmlformats.org/officeDocument/2006/relationships/notesSlide"/><Relationship Id="rId79" Target="notesSlides/notesSlide21.xml" Type="http://schemas.openxmlformats.org/officeDocument/2006/relationships/notesSlide"/><Relationship Id="rId8" Target="fonts/font8.fntdata" Type="http://schemas.openxmlformats.org/officeDocument/2006/relationships/font"/><Relationship Id="rId80" Target="notesSlides/notesSlide22.xml" Type="http://schemas.openxmlformats.org/officeDocument/2006/relationships/notesSlide"/><Relationship Id="rId81" Target="notesSlides/notesSlide23.xml" Type="http://schemas.openxmlformats.org/officeDocument/2006/relationships/notesSlide"/><Relationship Id="rId82" Target="notesSlides/notesSlide24.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what was the objective of the project? </a:t>
            </a:r>
          </a:p>
          <a:p>
            <a:r>
              <a:rPr lang="en-US"/>
              <a:t/>
            </a:r>
          </a:p>
          <a:p>
            <a:r>
              <a:rPr lang="en-US"/>
              <a:t>Our goal was to modernize North Wind Traders legacy on premise systems by migrating OLTP system to OLAP for better scalability, speed and reliability. </a:t>
            </a:r>
          </a:p>
          <a:p>
            <a:r>
              <a:rPr lang="en-US"/>
              <a:t/>
            </a:r>
          </a:p>
          <a:p>
            <a:r>
              <a:rPr lang="en-US"/>
              <a:t>Online Transactional Preprocessing </a:t>
            </a:r>
          </a:p>
          <a:p>
            <a:r>
              <a:rPr lang="en-US"/>
              <a:t/>
            </a:r>
          </a:p>
          <a:p>
            <a:r>
              <a:rPr lang="en-US"/>
              <a:t>Online Analytical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Initialized the dbt workspace in anaconda prompt inside dbt_snowflake conda env - from there (tristan)</a:t>
            </a:r>
          </a:p>
          <a:p>
            <a:r>
              <a:rPr lang="en-US"/>
              <a:t/>
            </a:r>
          </a:p>
          <a:p>
            <a:r>
              <a:rPr lang="en-US"/>
              <a:t>RAW_Region (Ian)</a:t>
            </a:r>
          </a:p>
          <a:p>
            <a:r>
              <a:rPr lang="en-US"/>
              <a:t/>
            </a:r>
          </a:p>
          <a:p>
            <a:r>
              <a:rPr lang="en-US"/>
              <a:t>RAW_Territory (Ian)</a:t>
            </a:r>
          </a:p>
          <a:p>
            <a:r>
              <a:rPr lang="en-US"/>
              <a:t/>
            </a:r>
          </a:p>
          <a:p>
            <a:r>
              <a:rPr lang="en-US"/>
              <a:t>RAW_EmployeeTerritory (Clayton)</a:t>
            </a:r>
          </a:p>
          <a:p>
            <a:r>
              <a:rPr lang="en-US"/>
              <a:t/>
            </a:r>
          </a:p>
          <a:p>
            <a:r>
              <a:rPr lang="en-US"/>
              <a:t>RAW_Employee (Clayton)</a:t>
            </a:r>
          </a:p>
          <a:p>
            <a:r>
              <a:rPr lang="en-US"/>
              <a:t/>
            </a:r>
          </a:p>
          <a:p>
            <a:r>
              <a:rPr lang="en-US"/>
              <a:t>RAW_Customer (Lu’lu)</a:t>
            </a:r>
          </a:p>
          <a:p>
            <a:r>
              <a:rPr lang="en-US"/>
              <a:t/>
            </a:r>
          </a:p>
          <a:p>
            <a:r>
              <a:rPr lang="en-US"/>
              <a:t>RAW_Shipper (Lu’lu)</a:t>
            </a:r>
          </a:p>
          <a:p>
            <a:r>
              <a:rPr lang="en-US"/>
              <a:t/>
            </a:r>
          </a:p>
          <a:p>
            <a:r>
              <a:rPr lang="en-US"/>
              <a:t>RAW_Category (Tristan)</a:t>
            </a:r>
          </a:p>
          <a:p>
            <a:r>
              <a:rPr lang="en-US"/>
              <a:t/>
            </a:r>
          </a:p>
          <a:p>
            <a:r>
              <a:rPr lang="en-US"/>
              <a:t>RAW_Supplier (Tristan)</a:t>
            </a:r>
          </a:p>
          <a:p>
            <a:r>
              <a:rPr lang="en-US"/>
              <a:t/>
            </a:r>
          </a:p>
          <a:p>
            <a:r>
              <a:rPr lang="en-US"/>
              <a:t>RAW_Product (Syed)</a:t>
            </a:r>
          </a:p>
          <a:p>
            <a:r>
              <a:rPr lang="en-US"/>
              <a:t/>
            </a:r>
          </a:p>
          <a:p>
            <a:r>
              <a:rPr lang="en-US"/>
              <a:t>RAW_OrderDetail (Syed)</a:t>
            </a:r>
          </a:p>
          <a:p>
            <a:r>
              <a:rPr lang="en-US"/>
              <a:t/>
            </a:r>
          </a:p>
          <a:p>
            <a:r>
              <a:rPr lang="en-US"/>
              <a:t>RAW_Order (Syed)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Tristan created github repository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Several members were on holiday, so we had difficulties collaborating and engaging all team members for meetings</a:t>
            </a:r>
          </a:p>
          <a:p>
            <a:r>
              <a:rPr lang="en-US"/>
              <a:t/>
            </a:r>
          </a:p>
          <a:p>
            <a:r>
              <a:rPr lang="en-US"/>
              <a:t>- However, after the Scrum Master emphasized the importance of all developers contributing and meeting on time, the team finally took initiative to find the time to reschedule our meetings and complete the work despite busy schedules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Clayton - Scrum Master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 Order, Orderdetail, Shipper</a:t>
            </a:r>
          </a:p>
          <a:p>
            <a:r>
              <a:rPr lang="en-US"/>
              <a:t>L: Region, Territory</a:t>
            </a:r>
          </a:p>
          <a:p>
            <a:r>
              <a:rPr lang="en-US"/>
              <a:t>C: Product, Category</a:t>
            </a:r>
          </a:p>
          <a:p>
            <a:r>
              <a:rPr lang="en-US"/>
              <a:t>I: Supplier, Customer</a:t>
            </a:r>
          </a:p>
          <a:p>
            <a:r>
              <a:rPr lang="en-US"/>
              <a:t>S: Employee, EmployeeTerritory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Syed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Ian and Lu'lu created incremental models to append the fresh orders (ORDERS_FRESH) and their respective order details to the RAW_ORDERS and RAW_ORDERTAILS table.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Tristan - Drop Region Table</a:t>
            </a:r>
          </a:p>
          <a:p>
            <a:r>
              <a:rPr lang="en-US"/>
              <a:t/>
            </a:r>
          </a:p>
          <a:p>
            <a:r>
              <a:rPr lang="en-US"/>
              <a:t>Clayton - Drop Region columns Employee</a:t>
            </a:r>
          </a:p>
          <a:p>
            <a:r>
              <a:rPr lang="en-US"/>
              <a:t/>
            </a:r>
          </a:p>
          <a:p>
            <a:r>
              <a:rPr lang="en-US"/>
              <a:t>Lu'lu - Drop Region in Customer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syed- documentation was generated with dbt docs to generate documentation online on the ELT process done on the data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t>
            </a:r>
          </a:p>
          <a:p>
            <a:r>
              <a:rPr lang="en-US"/>
              <a:t>L:</a:t>
            </a:r>
          </a:p>
          <a:p>
            <a:r>
              <a:rPr lang="en-US"/>
              <a:t>C:</a:t>
            </a:r>
          </a:p>
          <a:p>
            <a:r>
              <a:rPr lang="en-US"/>
              <a:t>I:</a:t>
            </a:r>
          </a:p>
          <a:p>
            <a:r>
              <a:rPr lang="en-US"/>
              <a:t>S:</a:t>
            </a:r>
          </a:p>
          <a:p>
            <a:r>
              <a:rPr lang="en-US"/>
              <a:t>in sprint 4, the sprint goal is to integrate powerbi and snowflake. for this sprint, creating the staging file for reporting was assigned 13 points as it was not a straightforward process, creating reports from staging file was assigned 8 points as it requires meticulous attention for specific requirements, and lastly connecting snowflake to powerbi is awarded 3 popints due to its low complexity.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Sprint 1, Ian Choy was the Scrum Master. As Scrum Masters, we facilitate the Scrum processes, ensuring team adherence to Agile principles. Mentoring team members, remove impediments, manage project timelines, and foster an environment conducive to collaboration and efficient work. Acting as a link between the team and stakeholders.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for staging, initially we planned to create staging files where the raw tables are merged into one staging file for reporting before importing the resulting schemas into powerbi. me clayton and tristan discussed and worked together on one laptop to create the staging file.</a:t>
            </a:r>
          </a:p>
          <a:p>
            <a:r>
              <a:rPr lang="en-US"/>
              <a:t/>
            </a:r>
          </a:p>
          <a:p>
            <a:r>
              <a:rPr lang="en-US"/>
              <a:t>however, we ultimately decided to use the raw tables instead for dashboard creation as we faced challenges in merging the tables together during staging. It is also more efficient and convenient to manage the relationships between tables in powerbi.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afterwards, syed and ian linked snowflake to powerbi and used direct query to connect to stream real time data from snowflake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Append Product Fresh columns to RAW_PRODUCT</a:t>
            </a:r>
          </a:p>
          <a:p>
            <a:r>
              <a:rPr lang="en-US"/>
              <a:t>(Tristan)</a:t>
            </a:r>
          </a:p>
          <a:p>
            <a:r>
              <a:rPr lang="en-US"/>
              <a:t/>
            </a:r>
          </a:p>
          <a:p>
            <a:r>
              <a:rPr lang="en-US"/>
              <a:t>Data Transformation (CI/CD)</a:t>
            </a:r>
          </a:p>
          <a:p>
            <a:r>
              <a:rPr lang="en-US"/>
              <a:t/>
            </a:r>
          </a:p>
          <a:p>
            <a:r>
              <a:rPr lang="en-US"/>
              <a:t>Syed - Null Shipping Postal Code</a:t>
            </a:r>
          </a:p>
          <a:p>
            <a:r>
              <a:rPr lang="en-US"/>
              <a:t>Ian - Dropping of Region columns</a:t>
            </a:r>
          </a:p>
          <a:p>
            <a:r>
              <a:rPr lang="en-US"/>
              <a:t/>
            </a:r>
          </a:p>
          <a:p>
            <a:r>
              <a:rPr lang="en-US"/>
              <a:t>Data Transformation (CI/CD)</a:t>
            </a:r>
          </a:p>
          <a:p>
            <a:r>
              <a:rPr lang="en-US"/>
              <a:t>Clayton &amp;  Lu'lu - Creating github actions for incrementing fresh orders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Append Product Fresh columns to RAW_PRODUCT</a:t>
            </a:r>
          </a:p>
          <a:p>
            <a:r>
              <a:rPr lang="en-US"/>
              <a:t>(Tristan)</a:t>
            </a:r>
          </a:p>
          <a:p>
            <a:r>
              <a:rPr lang="en-US"/>
              <a:t/>
            </a:r>
          </a:p>
          <a:p>
            <a:r>
              <a:rPr lang="en-US"/>
              <a:t>Data Transformation (CI/CD)</a:t>
            </a:r>
          </a:p>
          <a:p>
            <a:r>
              <a:rPr lang="en-US"/>
              <a:t/>
            </a:r>
          </a:p>
          <a:p>
            <a:r>
              <a:rPr lang="en-US"/>
              <a:t>Syed - Null Shipping Postal Code</a:t>
            </a:r>
          </a:p>
          <a:p>
            <a:r>
              <a:rPr lang="en-US"/>
              <a:t>Ian - Dropping of Region columns</a:t>
            </a:r>
          </a:p>
          <a:p>
            <a:r>
              <a:rPr lang="en-US"/>
              <a:t/>
            </a:r>
          </a:p>
          <a:p>
            <a:r>
              <a:rPr lang="en-US"/>
              <a:t>Data Transformation (CI/CD)</a:t>
            </a:r>
          </a:p>
          <a:p>
            <a:r>
              <a:rPr lang="en-US"/>
              <a:t>Clayton &amp;  Lu'lu - Creating github actions for incrementing fresh orders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Tristan - Sales Tracking</a:t>
            </a:r>
          </a:p>
          <a:p>
            <a:r>
              <a:rPr lang="en-US"/>
              <a:t>Clayton - Sales</a:t>
            </a:r>
          </a:p>
          <a:p>
            <a:r>
              <a:rPr lang="en-US"/>
              <a:t>Lu'lu - Customer</a:t>
            </a:r>
          </a:p>
          <a:p>
            <a:r>
              <a:rPr lang="en-US"/>
              <a:t>Syed - Shipping</a:t>
            </a:r>
          </a:p>
          <a:p>
            <a:r>
              <a:rPr lang="en-US"/>
              <a:t>Ian - Supplier Reporting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Sprint 1, the goal of the sprint was to develop understanding of NWT's database, through the Entity-Relationship Diagram, and ultimately  identify their different reporting needs </a:t>
            </a:r>
          </a:p>
          <a:p>
            <a:r>
              <a:rPr lang="en-US"/>
              <a:t/>
            </a:r>
          </a:p>
          <a:p>
            <a:r>
              <a:rPr lang="en-US"/>
              <a:t>Story points were assigned to product backlog items through the use of planning Poker. </a:t>
            </a:r>
          </a:p>
          <a:p>
            <a:r>
              <a:rPr lang="en-US"/>
              <a:t/>
            </a:r>
          </a:p>
          <a:p>
            <a:r>
              <a:rPr lang="en-US"/>
              <a:t>Hence, these were the chosen sprint backlog items</a:t>
            </a:r>
          </a:p>
          <a:p>
            <a:r>
              <a:rPr lang="en-US"/>
              <a:t>from our product backlog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reporting needs identified for each of NWTs existing reporting requirements: </a:t>
            </a:r>
          </a:p>
          <a:p>
            <a:r>
              <a:rPr lang="en-US"/>
              <a:t/>
            </a:r>
          </a:p>
          <a:p>
            <a:r>
              <a:rPr lang="en-US"/>
              <a:t>who did what: </a:t>
            </a:r>
          </a:p>
          <a:p>
            <a:r>
              <a:rPr lang="en-US"/>
              <a:t>G: Data Understanding of NWT's data</a:t>
            </a:r>
          </a:p>
          <a:p>
            <a:r>
              <a:rPr lang="en-US"/>
              <a:t/>
            </a:r>
          </a:p>
          <a:p>
            <a:r>
              <a:rPr lang="en-US"/>
              <a:t>T: Identify Sales Agent Reporting needs</a:t>
            </a:r>
          </a:p>
          <a:p>
            <a:r>
              <a:rPr lang="en-US"/>
              <a:t>L: Identify Customer Reporting needs</a:t>
            </a:r>
          </a:p>
          <a:p>
            <a:r>
              <a:rPr lang="en-US"/>
              <a:t>C: Identify Sales Reporting needs</a:t>
            </a:r>
          </a:p>
          <a:p>
            <a:r>
              <a:rPr lang="en-US"/>
              <a:t>I: Identify Supplier Reporting needs</a:t>
            </a:r>
          </a:p>
          <a:p>
            <a:r>
              <a:rPr lang="en-US"/>
              <a:t>S: Identify Shipping Reporting needs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Lack of communication between team</a:t>
            </a:r>
          </a:p>
          <a:p>
            <a:r>
              <a:rPr lang="en-US"/>
              <a:t/>
            </a:r>
          </a:p>
          <a:p>
            <a:r>
              <a:rPr lang="en-US"/>
              <a:t>- Creative bottleneck when identifying reporting needs-</a:t>
            </a:r>
          </a:p>
          <a:p>
            <a:r>
              <a:rPr lang="en-US"/>
              <a:t>- Grasping scrum concepts were difficult</a:t>
            </a:r>
          </a:p>
          <a:p>
            <a:r>
              <a:rPr lang="en-US"/>
              <a:t/>
            </a:r>
          </a:p>
          <a:p>
            <a:r>
              <a:rPr lang="en-US"/>
              <a:t>Each team member contributed equally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Syed - Scrum Mater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objective of sprint 2 is create and load table into snowflake before preparing for data transformations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Region (Ian)</a:t>
            </a:r>
          </a:p>
          <a:p>
            <a:r>
              <a:rPr lang="en-US"/>
              <a:t/>
            </a:r>
          </a:p>
          <a:p>
            <a:r>
              <a:rPr lang="en-US"/>
              <a:t>Territory (Ian)</a:t>
            </a:r>
          </a:p>
          <a:p>
            <a:r>
              <a:rPr lang="en-US"/>
              <a:t/>
            </a:r>
          </a:p>
          <a:p>
            <a:r>
              <a:rPr lang="en-US"/>
              <a:t>EmployeeTerritory (Clayton)</a:t>
            </a:r>
          </a:p>
          <a:p>
            <a:r>
              <a:rPr lang="en-US"/>
              <a:t/>
            </a:r>
          </a:p>
          <a:p>
            <a:r>
              <a:rPr lang="en-US"/>
              <a:t>Employee (Clayton)</a:t>
            </a:r>
          </a:p>
          <a:p>
            <a:r>
              <a:rPr lang="en-US"/>
              <a:t/>
            </a:r>
          </a:p>
          <a:p>
            <a:r>
              <a:rPr lang="en-US"/>
              <a:t>Customer (Lu’lu)</a:t>
            </a:r>
          </a:p>
          <a:p>
            <a:r>
              <a:rPr lang="en-US"/>
              <a:t/>
            </a:r>
          </a:p>
          <a:p>
            <a:r>
              <a:rPr lang="en-US"/>
              <a:t>Shipper (Lu’lu)</a:t>
            </a:r>
          </a:p>
          <a:p>
            <a:r>
              <a:rPr lang="en-US"/>
              <a:t/>
            </a:r>
          </a:p>
          <a:p>
            <a:r>
              <a:rPr lang="en-US"/>
              <a:t>Category (Tristan)</a:t>
            </a:r>
          </a:p>
          <a:p>
            <a:r>
              <a:rPr lang="en-US"/>
              <a:t/>
            </a:r>
          </a:p>
          <a:p>
            <a:r>
              <a:rPr lang="en-US"/>
              <a:t>Supplier (Tristan)</a:t>
            </a:r>
          </a:p>
          <a:p>
            <a:r>
              <a:rPr lang="en-US"/>
              <a:t/>
            </a:r>
          </a:p>
          <a:p>
            <a:r>
              <a:rPr lang="en-US"/>
              <a:t>Product (Syed)</a:t>
            </a:r>
          </a:p>
          <a:p>
            <a:r>
              <a:rPr lang="en-US"/>
              <a:t/>
            </a:r>
          </a:p>
          <a:p>
            <a:r>
              <a:rPr lang="en-US"/>
              <a:t>OrderDetail (Syed)</a:t>
            </a:r>
          </a:p>
          <a:p>
            <a:r>
              <a:rPr lang="en-US"/>
              <a:t/>
            </a:r>
          </a:p>
          <a:p>
            <a:r>
              <a:rPr lang="en-US"/>
              <a:t>Order (Syed)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jpe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jpeg" Type="http://schemas.openxmlformats.org/officeDocument/2006/relationships/image"/><Relationship Id="rId4"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jpeg" Type="http://schemas.openxmlformats.org/officeDocument/2006/relationships/image"/><Relationship Id="rId4" Target="../media/image1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jpeg" Type="http://schemas.openxmlformats.org/officeDocument/2006/relationships/image"/><Relationship Id="rId4"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jpe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jpe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jpe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jpeg" Type="http://schemas.openxmlformats.org/officeDocument/2006/relationships/image"/><Relationship Id="rId4" Target="../media/image2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jpe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jpe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jpe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jpe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673621"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212163"/>
            </a:solidFill>
          </p:spPr>
        </p:sp>
        <p:sp>
          <p:nvSpPr>
            <p:cNvPr name="TextBox 5" id="5"/>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2776554" y="1981425"/>
            <a:ext cx="12734892" cy="3324509"/>
          </a:xfrm>
          <a:prstGeom prst="rect">
            <a:avLst/>
          </a:prstGeom>
        </p:spPr>
        <p:txBody>
          <a:bodyPr anchor="t" rtlCol="false" tIns="0" lIns="0" bIns="0" rIns="0">
            <a:spAutoFit/>
          </a:bodyPr>
          <a:lstStyle/>
          <a:p>
            <a:pPr algn="ctr">
              <a:lnSpc>
                <a:spcPts val="12761"/>
              </a:lnSpc>
            </a:pPr>
            <a:r>
              <a:rPr lang="en-US" sz="12761">
                <a:solidFill>
                  <a:srgbClr val="FFFBF7"/>
                </a:solidFill>
                <a:latin typeface="Body Grotesque Bold"/>
              </a:rPr>
              <a:t>ADO ASSIGNMENT 2 </a:t>
            </a:r>
          </a:p>
        </p:txBody>
      </p:sp>
      <p:sp>
        <p:nvSpPr>
          <p:cNvPr name="TextBox 7" id="7"/>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F5F5F5"/>
                </a:solidFill>
                <a:latin typeface="Body Grotesque Bold"/>
              </a:rPr>
              <a:t>SEEMOOD74</a:t>
            </a:r>
          </a:p>
        </p:txBody>
      </p:sp>
      <p:grpSp>
        <p:nvGrpSpPr>
          <p:cNvPr name="Group 8" id="8"/>
          <p:cNvGrpSpPr/>
          <p:nvPr/>
        </p:nvGrpSpPr>
        <p:grpSpPr>
          <a:xfrm rot="0">
            <a:off x="780890" y="5632752"/>
            <a:ext cx="16726220" cy="767901"/>
            <a:chOff x="0" y="0"/>
            <a:chExt cx="4405260" cy="202245"/>
          </a:xfrm>
        </p:grpSpPr>
        <p:sp>
          <p:nvSpPr>
            <p:cNvPr name="Freeform 9" id="9"/>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5326209" y="5756625"/>
            <a:ext cx="7635582" cy="815340"/>
          </a:xfrm>
          <a:prstGeom prst="rect">
            <a:avLst/>
          </a:prstGeom>
        </p:spPr>
        <p:txBody>
          <a:bodyPr anchor="t" rtlCol="false" tIns="0" lIns="0" bIns="0" rIns="0">
            <a:spAutoFit/>
          </a:bodyPr>
          <a:lstStyle/>
          <a:p>
            <a:pPr algn="ctr">
              <a:lnSpc>
                <a:spcPts val="3359"/>
              </a:lnSpc>
            </a:pPr>
            <a:r>
              <a:rPr lang="en-US" sz="2400" spc="96">
                <a:solidFill>
                  <a:srgbClr val="FFFFFF"/>
                </a:solidFill>
                <a:latin typeface="Body Grotesque"/>
              </a:rPr>
              <a:t>BY: TRISTAN, LU’LU, CLAYTON, IAN AND SYED </a:t>
            </a:r>
          </a:p>
          <a:p>
            <a:pPr algn="ctr">
              <a:lnSpc>
                <a:spcPts val="335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sp>
        <p:nvSpPr>
          <p:cNvPr name="TextBox 3" id="3"/>
          <p:cNvSpPr txBox="true"/>
          <p:nvPr/>
        </p:nvSpPr>
        <p:spPr>
          <a:xfrm rot="0">
            <a:off x="5319878" y="4409933"/>
            <a:ext cx="7648243" cy="1705259"/>
          </a:xfrm>
          <a:prstGeom prst="rect">
            <a:avLst/>
          </a:prstGeom>
        </p:spPr>
        <p:txBody>
          <a:bodyPr anchor="t" rtlCol="false" tIns="0" lIns="0" bIns="0" rIns="0">
            <a:spAutoFit/>
          </a:bodyPr>
          <a:lstStyle/>
          <a:p>
            <a:pPr algn="ctr">
              <a:lnSpc>
                <a:spcPts val="12761"/>
              </a:lnSpc>
            </a:pPr>
            <a:r>
              <a:rPr lang="en-US" sz="12761">
                <a:solidFill>
                  <a:srgbClr val="FFFFFF"/>
                </a:solidFill>
                <a:latin typeface="Body Grotesque Bold"/>
              </a:rPr>
              <a:t>SPRINT 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530840" y="2537986"/>
            <a:ext cx="5505558" cy="621139"/>
            <a:chOff x="0" y="0"/>
            <a:chExt cx="3928618" cy="443228"/>
          </a:xfrm>
        </p:grpSpPr>
        <p:sp>
          <p:nvSpPr>
            <p:cNvPr name="Freeform 7" id="7"/>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aphicFrame>
        <p:nvGraphicFramePr>
          <p:cNvPr name="Table 9" id="9"/>
          <p:cNvGraphicFramePr>
            <a:graphicFrameLocks noGrp="true"/>
          </p:cNvGraphicFramePr>
          <p:nvPr/>
        </p:nvGraphicFramePr>
        <p:xfrm>
          <a:off x="7068326" y="2537986"/>
          <a:ext cx="10982296" cy="6431559"/>
        </p:xfrm>
        <a:graphic>
          <a:graphicData uri="http://schemas.openxmlformats.org/drawingml/2006/table">
            <a:tbl>
              <a:tblPr/>
              <a:tblGrid>
                <a:gridCol w="5827771"/>
                <a:gridCol w="5154525"/>
              </a:tblGrid>
              <a:tr h="775569">
                <a:tc>
                  <a:txBody>
                    <a:bodyPr anchor="t" rtlCol="false"/>
                    <a:lstStyle/>
                    <a:p>
                      <a:pPr algn="ctr">
                        <a:lnSpc>
                          <a:spcPts val="2800"/>
                        </a:lnSpc>
                        <a:defRPr/>
                      </a:pPr>
                      <a:r>
                        <a:rPr lang="en-US" sz="2000">
                          <a:solidFill>
                            <a:srgbClr val="00004D"/>
                          </a:solidFill>
                          <a:latin typeface="Body Grotesque Bold"/>
                        </a:rPr>
                        <a:t>Sprint Backlog Item</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solidFill>
                      <a:srgbClr val="F5F5F5"/>
                    </a:solidFill>
                  </a:tcPr>
                </a:tc>
                <a:tc>
                  <a:txBody>
                    <a:bodyPr anchor="t" rtlCol="false"/>
                    <a:lstStyle/>
                    <a:p>
                      <a:pPr algn="ctr">
                        <a:lnSpc>
                          <a:spcPts val="2800"/>
                        </a:lnSpc>
                        <a:defRPr/>
                      </a:pPr>
                      <a:r>
                        <a:rPr lang="en-US" sz="2000">
                          <a:solidFill>
                            <a:srgbClr val="00004D"/>
                          </a:solidFill>
                          <a:latin typeface="Body Grotesque Bold"/>
                        </a:rPr>
                        <a:t>Story Points</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solidFill>
                      <a:srgbClr val="F5F5F5"/>
                    </a:solidFill>
                  </a:tcPr>
                </a:tc>
              </a:tr>
              <a:tr h="1293506">
                <a:tc>
                  <a:txBody>
                    <a:bodyPr anchor="t" rtlCol="false"/>
                    <a:lstStyle/>
                    <a:p>
                      <a:pPr algn="ctr">
                        <a:lnSpc>
                          <a:spcPts val="2800"/>
                        </a:lnSpc>
                        <a:defRPr/>
                      </a:pPr>
                      <a:r>
                        <a:rPr lang="en-US" sz="2000">
                          <a:solidFill>
                            <a:srgbClr val="F5F5F5"/>
                          </a:solidFill>
                          <a:latin typeface="Body Grotesque Bold"/>
                        </a:rPr>
                        <a:t>Creating Tables in SF</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Bold"/>
                        </a:rPr>
                        <a:t>8</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r h="1298034">
                <a:tc>
                  <a:txBody>
                    <a:bodyPr anchor="t" rtlCol="false"/>
                    <a:lstStyle/>
                    <a:p>
                      <a:pPr algn="ctr">
                        <a:lnSpc>
                          <a:spcPts val="2800"/>
                        </a:lnSpc>
                        <a:defRPr/>
                      </a:pPr>
                      <a:r>
                        <a:rPr lang="en-US" sz="2000">
                          <a:solidFill>
                            <a:srgbClr val="F5F5F5"/>
                          </a:solidFill>
                          <a:latin typeface="Body Grotesque Bold"/>
                        </a:rPr>
                        <a:t>Initialize and Setup Github Repository</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a:rPr>
                        <a:t>5</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r h="1358825">
                <a:tc>
                  <a:txBody>
                    <a:bodyPr anchor="t" rtlCol="false"/>
                    <a:lstStyle/>
                    <a:p>
                      <a:pPr algn="ctr">
                        <a:lnSpc>
                          <a:spcPts val="2800"/>
                        </a:lnSpc>
                        <a:defRPr/>
                      </a:pPr>
                      <a:r>
                        <a:rPr lang="en-US" sz="2000">
                          <a:solidFill>
                            <a:srgbClr val="F5F5F5"/>
                          </a:solidFill>
                          <a:latin typeface="Body Grotesque Bold"/>
                        </a:rPr>
                        <a:t>Initialize dbt workspace </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a:rPr>
                        <a:t>3</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r h="1705625">
                <a:tc>
                  <a:txBody>
                    <a:bodyPr anchor="t" rtlCol="false"/>
                    <a:lstStyle/>
                    <a:p>
                      <a:pPr algn="ctr">
                        <a:lnSpc>
                          <a:spcPts val="2800"/>
                        </a:lnSpc>
                        <a:defRPr/>
                      </a:pPr>
                      <a:r>
                        <a:rPr lang="en-US" sz="2000">
                          <a:solidFill>
                            <a:srgbClr val="F5F5F5"/>
                          </a:solidFill>
                          <a:latin typeface="Body Grotesque Bold"/>
                        </a:rPr>
                        <a:t>Creating raw tables in dbt </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a:rPr>
                        <a:t>8</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bl>
          </a:graphicData>
        </a:graphic>
      </p:graphicFrame>
      <p:sp>
        <p:nvSpPr>
          <p:cNvPr name="TextBox 10" id="10"/>
          <p:cNvSpPr txBox="true"/>
          <p:nvPr/>
        </p:nvSpPr>
        <p:spPr>
          <a:xfrm rot="0">
            <a:off x="3995975" y="771745"/>
            <a:ext cx="10814381" cy="780611"/>
          </a:xfrm>
          <a:prstGeom prst="rect">
            <a:avLst/>
          </a:prstGeom>
        </p:spPr>
        <p:txBody>
          <a:bodyPr anchor="t" rtlCol="false" tIns="0" lIns="0" bIns="0" rIns="0">
            <a:spAutoFit/>
          </a:bodyPr>
          <a:lstStyle/>
          <a:p>
            <a:pPr>
              <a:lnSpc>
                <a:spcPts val="5531"/>
              </a:lnSpc>
            </a:pPr>
            <a:r>
              <a:rPr lang="en-US" sz="6914">
                <a:solidFill>
                  <a:srgbClr val="F5F5F5"/>
                </a:solidFill>
                <a:latin typeface="Body Grotesque Bold"/>
              </a:rPr>
              <a:t>SPRINT 2 - OBJECTIVES </a:t>
            </a:r>
          </a:p>
        </p:txBody>
      </p:sp>
      <p:sp>
        <p:nvSpPr>
          <p:cNvPr name="TextBox 11" id="11"/>
          <p:cNvSpPr txBox="true"/>
          <p:nvPr/>
        </p:nvSpPr>
        <p:spPr>
          <a:xfrm rot="0">
            <a:off x="1902590" y="2800525"/>
            <a:ext cx="3174806" cy="358600"/>
          </a:xfrm>
          <a:prstGeom prst="rect">
            <a:avLst/>
          </a:prstGeom>
        </p:spPr>
        <p:txBody>
          <a:bodyPr anchor="t" rtlCol="false" tIns="0" lIns="0" bIns="0" rIns="0">
            <a:spAutoFit/>
          </a:bodyPr>
          <a:lstStyle/>
          <a:p>
            <a:pPr>
              <a:lnSpc>
                <a:spcPts val="2598"/>
              </a:lnSpc>
            </a:pPr>
            <a:r>
              <a:rPr lang="en-US" sz="3248">
                <a:solidFill>
                  <a:srgbClr val="F5F5F5"/>
                </a:solidFill>
                <a:latin typeface="Body Grotesque Bold"/>
              </a:rPr>
              <a:t>SPRINT GOAL </a:t>
            </a:r>
          </a:p>
        </p:txBody>
      </p:sp>
      <p:sp>
        <p:nvSpPr>
          <p:cNvPr name="TextBox 12" id="12"/>
          <p:cNvSpPr txBox="true"/>
          <p:nvPr/>
        </p:nvSpPr>
        <p:spPr>
          <a:xfrm rot="0">
            <a:off x="340340" y="3590189"/>
            <a:ext cx="6299308" cy="3313440"/>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5F5F5"/>
                </a:solidFill>
                <a:latin typeface="Body Grotesque"/>
              </a:rPr>
              <a:t>Create tables and Load data into Snowflake (SF)</a:t>
            </a:r>
          </a:p>
          <a:p>
            <a:pPr>
              <a:lnSpc>
                <a:spcPts val="4410"/>
              </a:lnSpc>
            </a:pPr>
            <a:r>
              <a:rPr lang="en-US" sz="3150">
                <a:solidFill>
                  <a:srgbClr val="F5F5F5"/>
                </a:solidFill>
                <a:latin typeface="Body Grotesque"/>
              </a:rPr>
              <a:t> </a:t>
            </a:r>
          </a:p>
          <a:p>
            <a:pPr marL="680209" indent="-340105" lvl="1">
              <a:lnSpc>
                <a:spcPts val="4410"/>
              </a:lnSpc>
              <a:buFont typeface="Arial"/>
              <a:buChar char="•"/>
            </a:pPr>
            <a:r>
              <a:rPr lang="en-US" sz="3150">
                <a:solidFill>
                  <a:srgbClr val="F5F5F5"/>
                </a:solidFill>
                <a:latin typeface="Body Grotesque"/>
              </a:rPr>
              <a:t>Prepare data for transformations </a:t>
            </a:r>
          </a:p>
          <a:p>
            <a:pPr>
              <a:lnSpc>
                <a:spcPts val="4410"/>
              </a:lnSpc>
            </a:pPr>
          </a:p>
        </p:txBody>
      </p:sp>
      <p:sp>
        <p:nvSpPr>
          <p:cNvPr name="Freeform 13" id="13"/>
          <p:cNvSpPr/>
          <p:nvPr/>
        </p:nvSpPr>
        <p:spPr>
          <a:xfrm flipH="false" flipV="false" rot="0">
            <a:off x="4526535" y="4178300"/>
            <a:ext cx="474661" cy="472841"/>
          </a:xfrm>
          <a:custGeom>
            <a:avLst/>
            <a:gdLst/>
            <a:ahLst/>
            <a:cxnLst/>
            <a:rect r="r" b="b" t="t" l="l"/>
            <a:pathLst>
              <a:path h="472841" w="474661">
                <a:moveTo>
                  <a:pt x="0" y="0"/>
                </a:moveTo>
                <a:lnTo>
                  <a:pt x="474661" y="0"/>
                </a:lnTo>
                <a:lnTo>
                  <a:pt x="474661" y="472841"/>
                </a:lnTo>
                <a:lnTo>
                  <a:pt x="0" y="472841"/>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9471964" y="2030899"/>
            <a:ext cx="8056738" cy="4351500"/>
          </a:xfrm>
          <a:custGeom>
            <a:avLst/>
            <a:gdLst/>
            <a:ahLst/>
            <a:cxnLst/>
            <a:rect r="r" b="b" t="t" l="l"/>
            <a:pathLst>
              <a:path h="4351500" w="8056738">
                <a:moveTo>
                  <a:pt x="0" y="0"/>
                </a:moveTo>
                <a:lnTo>
                  <a:pt x="8056738" y="0"/>
                </a:lnTo>
                <a:lnTo>
                  <a:pt x="8056738" y="4351500"/>
                </a:lnTo>
                <a:lnTo>
                  <a:pt x="0" y="4351500"/>
                </a:lnTo>
                <a:lnTo>
                  <a:pt x="0" y="0"/>
                </a:lnTo>
                <a:close/>
              </a:path>
            </a:pathLst>
          </a:custGeom>
          <a:blipFill>
            <a:blip r:embed="rId4"/>
            <a:stretch>
              <a:fillRect l="0" t="0" r="0" b="0"/>
            </a:stretch>
          </a:blipFill>
        </p:spPr>
      </p:sp>
      <p:sp>
        <p:nvSpPr>
          <p:cNvPr name="Freeform 7" id="7"/>
          <p:cNvSpPr/>
          <p:nvPr/>
        </p:nvSpPr>
        <p:spPr>
          <a:xfrm flipH="false" flipV="false" rot="0">
            <a:off x="13176964" y="6573759"/>
            <a:ext cx="4351738" cy="2834209"/>
          </a:xfrm>
          <a:custGeom>
            <a:avLst/>
            <a:gdLst/>
            <a:ahLst/>
            <a:cxnLst/>
            <a:rect r="r" b="b" t="t" l="l"/>
            <a:pathLst>
              <a:path h="2834209" w="4351738">
                <a:moveTo>
                  <a:pt x="0" y="0"/>
                </a:moveTo>
                <a:lnTo>
                  <a:pt x="4351738" y="0"/>
                </a:lnTo>
                <a:lnTo>
                  <a:pt x="4351738" y="2834209"/>
                </a:lnTo>
                <a:lnTo>
                  <a:pt x="0" y="2834209"/>
                </a:lnTo>
                <a:lnTo>
                  <a:pt x="0" y="0"/>
                </a:lnTo>
                <a:close/>
              </a:path>
            </a:pathLst>
          </a:custGeom>
          <a:blipFill>
            <a:blip r:embed="rId5"/>
            <a:stretch>
              <a:fillRect l="0" t="0" r="0" b="0"/>
            </a:stretch>
          </a:blipFill>
        </p:spPr>
      </p:sp>
      <p:sp>
        <p:nvSpPr>
          <p:cNvPr name="Freeform 8" id="8"/>
          <p:cNvSpPr/>
          <p:nvPr/>
        </p:nvSpPr>
        <p:spPr>
          <a:xfrm flipH="false" flipV="false" rot="0">
            <a:off x="9471964" y="6573759"/>
            <a:ext cx="3294426" cy="2783526"/>
          </a:xfrm>
          <a:custGeom>
            <a:avLst/>
            <a:gdLst/>
            <a:ahLst/>
            <a:cxnLst/>
            <a:rect r="r" b="b" t="t" l="l"/>
            <a:pathLst>
              <a:path h="2783526" w="3294426">
                <a:moveTo>
                  <a:pt x="0" y="0"/>
                </a:moveTo>
                <a:lnTo>
                  <a:pt x="3294426" y="0"/>
                </a:lnTo>
                <a:lnTo>
                  <a:pt x="3294426" y="2783526"/>
                </a:lnTo>
                <a:lnTo>
                  <a:pt x="0" y="2783526"/>
                </a:lnTo>
                <a:lnTo>
                  <a:pt x="0" y="0"/>
                </a:lnTo>
                <a:close/>
              </a:path>
            </a:pathLst>
          </a:custGeom>
          <a:blipFill>
            <a:blip r:embed="rId6"/>
            <a:stretch>
              <a:fillRect l="0" t="0" r="0" b="0"/>
            </a:stretch>
          </a:blipFill>
        </p:spPr>
      </p:sp>
      <p:sp>
        <p:nvSpPr>
          <p:cNvPr name="TextBox 9" id="9"/>
          <p:cNvSpPr txBox="true"/>
          <p:nvPr/>
        </p:nvSpPr>
        <p:spPr>
          <a:xfrm rot="0">
            <a:off x="5258103"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2 - REVIEW  </a:t>
            </a:r>
          </a:p>
        </p:txBody>
      </p:sp>
      <p:sp>
        <p:nvSpPr>
          <p:cNvPr name="TextBox 10" id="10"/>
          <p:cNvSpPr txBox="true"/>
          <p:nvPr/>
        </p:nvSpPr>
        <p:spPr>
          <a:xfrm rot="0">
            <a:off x="1372936" y="3041043"/>
            <a:ext cx="6286903" cy="3861985"/>
          </a:xfrm>
          <a:prstGeom prst="rect">
            <a:avLst/>
          </a:prstGeom>
        </p:spPr>
        <p:txBody>
          <a:bodyPr anchor="t" rtlCol="false" tIns="0" lIns="0" bIns="0" rIns="0">
            <a:spAutoFit/>
          </a:bodyPr>
          <a:lstStyle/>
          <a:p>
            <a:pPr marL="678870" indent="-339435" lvl="1">
              <a:lnSpc>
                <a:spcPts val="4402"/>
              </a:lnSpc>
              <a:buFont typeface="Arial"/>
              <a:buChar char="•"/>
            </a:pPr>
            <a:r>
              <a:rPr lang="en-US" sz="3144">
                <a:solidFill>
                  <a:srgbClr val="FFFFFF"/>
                </a:solidFill>
                <a:latin typeface="Body Grotesque"/>
              </a:rPr>
              <a:t>Tables created in Snowflake before loading </a:t>
            </a:r>
          </a:p>
          <a:p>
            <a:pPr>
              <a:lnSpc>
                <a:spcPts val="4402"/>
              </a:lnSpc>
            </a:pPr>
          </a:p>
          <a:p>
            <a:pPr marL="678870" indent="-339435" lvl="1">
              <a:lnSpc>
                <a:spcPts val="4402"/>
              </a:lnSpc>
              <a:buFont typeface="Arial"/>
              <a:buChar char="•"/>
            </a:pPr>
            <a:r>
              <a:rPr lang="en-US" sz="3144">
                <a:solidFill>
                  <a:srgbClr val="FFFFFF"/>
                </a:solidFill>
                <a:latin typeface="Body Grotesque"/>
              </a:rPr>
              <a:t>Some tables’ column types had to be changed due to errors in loading  </a:t>
            </a:r>
          </a:p>
          <a:p>
            <a:pPr>
              <a:lnSpc>
                <a:spcPts val="4402"/>
              </a:lnSpc>
            </a:pPr>
          </a:p>
        </p:txBody>
      </p:sp>
      <p:grpSp>
        <p:nvGrpSpPr>
          <p:cNvPr name="Group 11" id="11"/>
          <p:cNvGrpSpPr/>
          <p:nvPr/>
        </p:nvGrpSpPr>
        <p:grpSpPr>
          <a:xfrm rot="0">
            <a:off x="1664788" y="2187407"/>
            <a:ext cx="5505558" cy="621139"/>
            <a:chOff x="0" y="0"/>
            <a:chExt cx="3928618" cy="443228"/>
          </a:xfrm>
        </p:grpSpPr>
        <p:sp>
          <p:nvSpPr>
            <p:cNvPr name="Freeform 12" id="12"/>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13" id="13"/>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2644616" y="2385352"/>
            <a:ext cx="3743543"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LOADING INTO SF</a:t>
            </a:r>
          </a:p>
        </p:txBody>
      </p:sp>
      <p:sp>
        <p:nvSpPr>
          <p:cNvPr name="Freeform 15" id="15"/>
          <p:cNvSpPr/>
          <p:nvPr/>
        </p:nvSpPr>
        <p:spPr>
          <a:xfrm flipH="false" flipV="false" rot="0">
            <a:off x="7170346" y="3098193"/>
            <a:ext cx="474661" cy="472841"/>
          </a:xfrm>
          <a:custGeom>
            <a:avLst/>
            <a:gdLst/>
            <a:ahLst/>
            <a:cxnLst/>
            <a:rect r="r" b="b" t="t" l="l"/>
            <a:pathLst>
              <a:path h="472841" w="474661">
                <a:moveTo>
                  <a:pt x="0" y="0"/>
                </a:moveTo>
                <a:lnTo>
                  <a:pt x="474661" y="0"/>
                </a:lnTo>
                <a:lnTo>
                  <a:pt x="474661" y="472841"/>
                </a:lnTo>
                <a:lnTo>
                  <a:pt x="0" y="472841"/>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372936" y="2187407"/>
            <a:ext cx="5797410" cy="621139"/>
            <a:chOff x="0" y="0"/>
            <a:chExt cx="4136875" cy="443228"/>
          </a:xfrm>
        </p:grpSpPr>
        <p:sp>
          <p:nvSpPr>
            <p:cNvPr name="Freeform 7" id="7"/>
            <p:cNvSpPr/>
            <p:nvPr/>
          </p:nvSpPr>
          <p:spPr>
            <a:xfrm flipH="false" flipV="false" rot="0">
              <a:off x="0" y="0"/>
              <a:ext cx="4136875" cy="443228"/>
            </a:xfrm>
            <a:custGeom>
              <a:avLst/>
              <a:gdLst/>
              <a:ahLst/>
              <a:cxnLst/>
              <a:rect r="r" b="b" t="t" l="l"/>
              <a:pathLst>
                <a:path h="443228" w="4136875">
                  <a:moveTo>
                    <a:pt x="133541" y="0"/>
                  </a:moveTo>
                  <a:lnTo>
                    <a:pt x="4003334" y="0"/>
                  </a:lnTo>
                  <a:cubicBezTo>
                    <a:pt x="4077087" y="0"/>
                    <a:pt x="4136875" y="59788"/>
                    <a:pt x="4136875" y="133541"/>
                  </a:cubicBezTo>
                  <a:lnTo>
                    <a:pt x="4136875" y="309687"/>
                  </a:lnTo>
                  <a:cubicBezTo>
                    <a:pt x="4136875" y="345105"/>
                    <a:pt x="4122806" y="379071"/>
                    <a:pt x="4097762" y="404115"/>
                  </a:cubicBezTo>
                  <a:cubicBezTo>
                    <a:pt x="4072718" y="429159"/>
                    <a:pt x="4038752" y="443228"/>
                    <a:pt x="4003334" y="443228"/>
                  </a:cubicBezTo>
                  <a:lnTo>
                    <a:pt x="133541" y="443228"/>
                  </a:lnTo>
                  <a:cubicBezTo>
                    <a:pt x="59788" y="443228"/>
                    <a:pt x="0" y="383440"/>
                    <a:pt x="0" y="309687"/>
                  </a:cubicBezTo>
                  <a:lnTo>
                    <a:pt x="0" y="133541"/>
                  </a:lnTo>
                  <a:cubicBezTo>
                    <a:pt x="0" y="98124"/>
                    <a:pt x="14069" y="64157"/>
                    <a:pt x="39113" y="39113"/>
                  </a:cubicBezTo>
                  <a:cubicBezTo>
                    <a:pt x="64157" y="14069"/>
                    <a:pt x="98124" y="0"/>
                    <a:pt x="133541"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4136875" cy="481328"/>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9544801" y="2187407"/>
            <a:ext cx="6833669" cy="3548011"/>
          </a:xfrm>
          <a:custGeom>
            <a:avLst/>
            <a:gdLst/>
            <a:ahLst/>
            <a:cxnLst/>
            <a:rect r="r" b="b" t="t" l="l"/>
            <a:pathLst>
              <a:path h="3548011" w="6833669">
                <a:moveTo>
                  <a:pt x="0" y="0"/>
                </a:moveTo>
                <a:lnTo>
                  <a:pt x="6833669" y="0"/>
                </a:lnTo>
                <a:lnTo>
                  <a:pt x="6833669" y="3548011"/>
                </a:lnTo>
                <a:lnTo>
                  <a:pt x="0" y="3548011"/>
                </a:lnTo>
                <a:lnTo>
                  <a:pt x="0" y="0"/>
                </a:lnTo>
                <a:close/>
              </a:path>
            </a:pathLst>
          </a:custGeom>
          <a:blipFill>
            <a:blip r:embed="rId4"/>
            <a:stretch>
              <a:fillRect l="0" t="0" r="0" b="0"/>
            </a:stretch>
          </a:blipFill>
        </p:spPr>
      </p:sp>
      <p:sp>
        <p:nvSpPr>
          <p:cNvPr name="Freeform 10" id="10"/>
          <p:cNvSpPr/>
          <p:nvPr/>
        </p:nvSpPr>
        <p:spPr>
          <a:xfrm flipH="false" flipV="false" rot="0">
            <a:off x="8167002" y="6057961"/>
            <a:ext cx="9589266" cy="2796236"/>
          </a:xfrm>
          <a:custGeom>
            <a:avLst/>
            <a:gdLst/>
            <a:ahLst/>
            <a:cxnLst/>
            <a:rect r="r" b="b" t="t" l="l"/>
            <a:pathLst>
              <a:path h="2796236" w="9589266">
                <a:moveTo>
                  <a:pt x="0" y="0"/>
                </a:moveTo>
                <a:lnTo>
                  <a:pt x="9589266" y="0"/>
                </a:lnTo>
                <a:lnTo>
                  <a:pt x="9589266" y="2796236"/>
                </a:lnTo>
                <a:lnTo>
                  <a:pt x="0" y="2796236"/>
                </a:lnTo>
                <a:lnTo>
                  <a:pt x="0" y="0"/>
                </a:lnTo>
                <a:close/>
              </a:path>
            </a:pathLst>
          </a:custGeom>
          <a:blipFill>
            <a:blip r:embed="rId5"/>
            <a:stretch>
              <a:fillRect l="0" t="0" r="0" b="0"/>
            </a:stretch>
          </a:blipFill>
        </p:spPr>
      </p:sp>
      <p:sp>
        <p:nvSpPr>
          <p:cNvPr name="TextBox 11" id="11"/>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2 - REVIEW  </a:t>
            </a:r>
          </a:p>
        </p:txBody>
      </p:sp>
      <p:sp>
        <p:nvSpPr>
          <p:cNvPr name="TextBox 12" id="12"/>
          <p:cNvSpPr txBox="true"/>
          <p:nvPr/>
        </p:nvSpPr>
        <p:spPr>
          <a:xfrm rot="0">
            <a:off x="1372936" y="2946387"/>
            <a:ext cx="6286903" cy="2197113"/>
          </a:xfrm>
          <a:prstGeom prst="rect">
            <a:avLst/>
          </a:prstGeom>
        </p:spPr>
        <p:txBody>
          <a:bodyPr anchor="t" rtlCol="false" tIns="0" lIns="0" bIns="0" rIns="0">
            <a:spAutoFit/>
          </a:bodyPr>
          <a:lstStyle/>
          <a:p>
            <a:pPr marL="678870" indent="-339435" lvl="1">
              <a:lnSpc>
                <a:spcPts val="4402"/>
              </a:lnSpc>
              <a:buFont typeface="Arial"/>
              <a:buChar char="•"/>
            </a:pPr>
            <a:r>
              <a:rPr lang="en-US" sz="3144">
                <a:solidFill>
                  <a:srgbClr val="FFFFFF"/>
                </a:solidFill>
                <a:latin typeface="Body Grotesque"/>
              </a:rPr>
              <a:t>Initialized dbt workspace</a:t>
            </a:r>
          </a:p>
          <a:p>
            <a:pPr>
              <a:lnSpc>
                <a:spcPts val="4402"/>
              </a:lnSpc>
            </a:pPr>
          </a:p>
          <a:p>
            <a:pPr marL="678870" indent="-339435" lvl="1">
              <a:lnSpc>
                <a:spcPts val="4402"/>
              </a:lnSpc>
              <a:buFont typeface="Arial"/>
              <a:buChar char="•"/>
            </a:pPr>
            <a:r>
              <a:rPr lang="en-US" sz="3144">
                <a:solidFill>
                  <a:srgbClr val="FFFFFF"/>
                </a:solidFill>
                <a:latin typeface="Body Grotesque"/>
              </a:rPr>
              <a:t>Created ‘raw’ tables in dbt core</a:t>
            </a:r>
          </a:p>
        </p:txBody>
      </p:sp>
      <p:sp>
        <p:nvSpPr>
          <p:cNvPr name="TextBox 13" id="13"/>
          <p:cNvSpPr txBox="true"/>
          <p:nvPr/>
        </p:nvSpPr>
        <p:spPr>
          <a:xfrm rot="0">
            <a:off x="1735556" y="2385352"/>
            <a:ext cx="5434789"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WORKSPACE AND TABLES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372936" y="2187407"/>
            <a:ext cx="5797410" cy="621139"/>
            <a:chOff x="0" y="0"/>
            <a:chExt cx="4136875" cy="443228"/>
          </a:xfrm>
        </p:grpSpPr>
        <p:sp>
          <p:nvSpPr>
            <p:cNvPr name="Freeform 7" id="7"/>
            <p:cNvSpPr/>
            <p:nvPr/>
          </p:nvSpPr>
          <p:spPr>
            <a:xfrm flipH="false" flipV="false" rot="0">
              <a:off x="0" y="0"/>
              <a:ext cx="4136875" cy="443228"/>
            </a:xfrm>
            <a:custGeom>
              <a:avLst/>
              <a:gdLst/>
              <a:ahLst/>
              <a:cxnLst/>
              <a:rect r="r" b="b" t="t" l="l"/>
              <a:pathLst>
                <a:path h="443228" w="4136875">
                  <a:moveTo>
                    <a:pt x="133541" y="0"/>
                  </a:moveTo>
                  <a:lnTo>
                    <a:pt x="4003334" y="0"/>
                  </a:lnTo>
                  <a:cubicBezTo>
                    <a:pt x="4077087" y="0"/>
                    <a:pt x="4136875" y="59788"/>
                    <a:pt x="4136875" y="133541"/>
                  </a:cubicBezTo>
                  <a:lnTo>
                    <a:pt x="4136875" y="309687"/>
                  </a:lnTo>
                  <a:cubicBezTo>
                    <a:pt x="4136875" y="345105"/>
                    <a:pt x="4122806" y="379071"/>
                    <a:pt x="4097762" y="404115"/>
                  </a:cubicBezTo>
                  <a:cubicBezTo>
                    <a:pt x="4072718" y="429159"/>
                    <a:pt x="4038752" y="443228"/>
                    <a:pt x="4003334" y="443228"/>
                  </a:cubicBezTo>
                  <a:lnTo>
                    <a:pt x="133541" y="443228"/>
                  </a:lnTo>
                  <a:cubicBezTo>
                    <a:pt x="59788" y="443228"/>
                    <a:pt x="0" y="383440"/>
                    <a:pt x="0" y="309687"/>
                  </a:cubicBezTo>
                  <a:lnTo>
                    <a:pt x="0" y="133541"/>
                  </a:lnTo>
                  <a:cubicBezTo>
                    <a:pt x="0" y="98124"/>
                    <a:pt x="14069" y="64157"/>
                    <a:pt x="39113" y="39113"/>
                  </a:cubicBezTo>
                  <a:cubicBezTo>
                    <a:pt x="64157" y="14069"/>
                    <a:pt x="98124" y="0"/>
                    <a:pt x="133541"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4136875" cy="481328"/>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7659839" y="2808547"/>
            <a:ext cx="10062255" cy="4891602"/>
          </a:xfrm>
          <a:custGeom>
            <a:avLst/>
            <a:gdLst/>
            <a:ahLst/>
            <a:cxnLst/>
            <a:rect r="r" b="b" t="t" l="l"/>
            <a:pathLst>
              <a:path h="4891602" w="10062255">
                <a:moveTo>
                  <a:pt x="0" y="0"/>
                </a:moveTo>
                <a:lnTo>
                  <a:pt x="10062255" y="0"/>
                </a:lnTo>
                <a:lnTo>
                  <a:pt x="10062255" y="4891601"/>
                </a:lnTo>
                <a:lnTo>
                  <a:pt x="0" y="4891601"/>
                </a:lnTo>
                <a:lnTo>
                  <a:pt x="0" y="0"/>
                </a:lnTo>
                <a:close/>
              </a:path>
            </a:pathLst>
          </a:custGeom>
          <a:blipFill>
            <a:blip r:embed="rId4"/>
            <a:stretch>
              <a:fillRect l="0" t="0" r="0" b="0"/>
            </a:stretch>
          </a:blipFill>
        </p:spPr>
      </p:sp>
      <p:sp>
        <p:nvSpPr>
          <p:cNvPr name="TextBox 10" id="10"/>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2 - REVIEW  </a:t>
            </a:r>
          </a:p>
        </p:txBody>
      </p:sp>
      <p:sp>
        <p:nvSpPr>
          <p:cNvPr name="TextBox 11" id="11"/>
          <p:cNvSpPr txBox="true"/>
          <p:nvPr/>
        </p:nvSpPr>
        <p:spPr>
          <a:xfrm rot="0">
            <a:off x="1128189" y="2946387"/>
            <a:ext cx="6286903" cy="1642155"/>
          </a:xfrm>
          <a:prstGeom prst="rect">
            <a:avLst/>
          </a:prstGeom>
        </p:spPr>
        <p:txBody>
          <a:bodyPr anchor="t" rtlCol="false" tIns="0" lIns="0" bIns="0" rIns="0">
            <a:spAutoFit/>
          </a:bodyPr>
          <a:lstStyle/>
          <a:p>
            <a:pPr marL="678870" indent="-339435" lvl="1">
              <a:lnSpc>
                <a:spcPts val="4402"/>
              </a:lnSpc>
              <a:buFont typeface="Arial"/>
              <a:buChar char="•"/>
            </a:pPr>
            <a:r>
              <a:rPr lang="en-US" sz="3144">
                <a:solidFill>
                  <a:srgbClr val="FFFFFF"/>
                </a:solidFill>
                <a:latin typeface="Body Grotesque"/>
              </a:rPr>
              <a:t> Version control using github to facilitate collaboration between developers</a:t>
            </a:r>
          </a:p>
        </p:txBody>
      </p:sp>
      <p:sp>
        <p:nvSpPr>
          <p:cNvPr name="TextBox 12" id="12"/>
          <p:cNvSpPr txBox="true"/>
          <p:nvPr/>
        </p:nvSpPr>
        <p:spPr>
          <a:xfrm rot="0">
            <a:off x="2345417" y="2385352"/>
            <a:ext cx="4341940"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GITHUB REPOSITORY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050173" y="367529"/>
            <a:ext cx="12673263" cy="1322342"/>
            <a:chOff x="0" y="0"/>
            <a:chExt cx="4247881" cy="443228"/>
          </a:xfrm>
        </p:grpSpPr>
        <p:sp>
          <p:nvSpPr>
            <p:cNvPr name="Freeform 4" id="4"/>
            <p:cNvSpPr/>
            <p:nvPr/>
          </p:nvSpPr>
          <p:spPr>
            <a:xfrm flipH="false" flipV="false" rot="0">
              <a:off x="0" y="0"/>
              <a:ext cx="4247881" cy="443228"/>
            </a:xfrm>
            <a:custGeom>
              <a:avLst/>
              <a:gdLst/>
              <a:ahLst/>
              <a:cxnLst/>
              <a:rect r="r" b="b" t="t" l="l"/>
              <a:pathLst>
                <a:path h="443228" w="4247881">
                  <a:moveTo>
                    <a:pt x="61089" y="0"/>
                  </a:moveTo>
                  <a:lnTo>
                    <a:pt x="4186792" y="0"/>
                  </a:lnTo>
                  <a:cubicBezTo>
                    <a:pt x="4220530" y="0"/>
                    <a:pt x="4247881" y="27350"/>
                    <a:pt x="4247881" y="61089"/>
                  </a:cubicBezTo>
                  <a:lnTo>
                    <a:pt x="4247881" y="382140"/>
                  </a:lnTo>
                  <a:cubicBezTo>
                    <a:pt x="4247881" y="398341"/>
                    <a:pt x="4241445" y="413880"/>
                    <a:pt x="4229988" y="425336"/>
                  </a:cubicBezTo>
                  <a:cubicBezTo>
                    <a:pt x="4218532" y="436792"/>
                    <a:pt x="4202994" y="443228"/>
                    <a:pt x="4186792" y="443228"/>
                  </a:cubicBezTo>
                  <a:lnTo>
                    <a:pt x="61089" y="443228"/>
                  </a:lnTo>
                  <a:cubicBezTo>
                    <a:pt x="27350" y="443228"/>
                    <a:pt x="0" y="415878"/>
                    <a:pt x="0" y="382140"/>
                  </a:cubicBezTo>
                  <a:lnTo>
                    <a:pt x="0" y="61089"/>
                  </a:lnTo>
                  <a:cubicBezTo>
                    <a:pt x="0" y="27350"/>
                    <a:pt x="27350" y="0"/>
                    <a:pt x="61089"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247881"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729920" y="3697079"/>
            <a:ext cx="2959505" cy="2959505"/>
            <a:chOff x="0" y="0"/>
            <a:chExt cx="3946007" cy="3946007"/>
          </a:xfrm>
        </p:grpSpPr>
        <p:sp>
          <p:nvSpPr>
            <p:cNvPr name="Freeform 7" id="7"/>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FF3131"/>
            </a:solidFill>
          </p:spPr>
        </p:sp>
        <p:sp>
          <p:nvSpPr>
            <p:cNvPr name="Freeform 8" id="8"/>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9" id="9"/>
            <p:cNvSpPr txBox="true"/>
            <p:nvPr/>
          </p:nvSpPr>
          <p:spPr>
            <a:xfrm>
              <a:off x="0" y="-38100"/>
              <a:ext cx="3946007" cy="3425307"/>
            </a:xfrm>
            <a:prstGeom prst="rect">
              <a:avLst/>
            </a:prstGeom>
          </p:spPr>
          <p:txBody>
            <a:bodyPr anchor="t" rtlCol="false" tIns="203200" lIns="203200" bIns="203200" rIns="203200"/>
            <a:lstStyle/>
            <a:p>
              <a:pPr>
                <a:lnSpc>
                  <a:spcPts val="2940"/>
                </a:lnSpc>
              </a:pPr>
              <a:r>
                <a:rPr lang="en-US" sz="2100">
                  <a:solidFill>
                    <a:srgbClr val="000000"/>
                  </a:solidFill>
                  <a:latin typeface="Body Grotesque"/>
                </a:rPr>
                <a:t>unable to engage all members to work on the sprint -Syed</a:t>
              </a:r>
            </a:p>
          </p:txBody>
        </p:sp>
      </p:grpSp>
      <p:grpSp>
        <p:nvGrpSpPr>
          <p:cNvPr name="Group 10" id="10"/>
          <p:cNvGrpSpPr/>
          <p:nvPr/>
        </p:nvGrpSpPr>
        <p:grpSpPr>
          <a:xfrm rot="0">
            <a:off x="13821473" y="6975678"/>
            <a:ext cx="2959505" cy="2959505"/>
            <a:chOff x="0" y="0"/>
            <a:chExt cx="3946007" cy="3946007"/>
          </a:xfrm>
        </p:grpSpPr>
        <p:sp>
          <p:nvSpPr>
            <p:cNvPr name="Freeform 11" id="11"/>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12" id="12"/>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13" id="13"/>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team members able to compromise and find time to work together despite busy schedules - Clayton</a:t>
              </a:r>
            </a:p>
          </p:txBody>
        </p:sp>
      </p:grpSp>
      <p:grpSp>
        <p:nvGrpSpPr>
          <p:cNvPr name="Group 14" id="14"/>
          <p:cNvGrpSpPr/>
          <p:nvPr/>
        </p:nvGrpSpPr>
        <p:grpSpPr>
          <a:xfrm rot="0">
            <a:off x="7664247" y="3663747"/>
            <a:ext cx="2959505" cy="2959505"/>
            <a:chOff x="0" y="0"/>
            <a:chExt cx="3946007" cy="3946007"/>
          </a:xfrm>
        </p:grpSpPr>
        <p:sp>
          <p:nvSpPr>
            <p:cNvPr name="Freeform 15" id="15"/>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6CE5E8"/>
            </a:solidFill>
          </p:spPr>
        </p:sp>
        <p:sp>
          <p:nvSpPr>
            <p:cNvPr name="Freeform 16" id="16"/>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17" id="17"/>
            <p:cNvSpPr txBox="true"/>
            <p:nvPr/>
          </p:nvSpPr>
          <p:spPr>
            <a:xfrm>
              <a:off x="0" y="-38100"/>
              <a:ext cx="3946007" cy="3425307"/>
            </a:xfrm>
            <a:prstGeom prst="rect">
              <a:avLst/>
            </a:prstGeom>
          </p:spPr>
          <p:txBody>
            <a:bodyPr anchor="t" rtlCol="false" tIns="203200" lIns="203200" bIns="203200" rIns="203200"/>
            <a:lstStyle/>
            <a:p>
              <a:pPr>
                <a:lnSpc>
                  <a:spcPts val="2799"/>
                </a:lnSpc>
              </a:pPr>
              <a:r>
                <a:rPr lang="en-US" sz="1999">
                  <a:solidFill>
                    <a:srgbClr val="000000"/>
                  </a:solidFill>
                  <a:latin typeface="Body Grotesque"/>
                </a:rPr>
                <a:t>ineffective team collab due to some members being on leave - Ian </a:t>
              </a:r>
            </a:p>
          </p:txBody>
        </p:sp>
      </p:grpSp>
      <p:sp>
        <p:nvSpPr>
          <p:cNvPr name="AutoShape 18" id="18"/>
          <p:cNvSpPr/>
          <p:nvPr/>
        </p:nvSpPr>
        <p:spPr>
          <a:xfrm flipV="true">
            <a:off x="6451953" y="2058855"/>
            <a:ext cx="0" cy="9156086"/>
          </a:xfrm>
          <a:prstGeom prst="line">
            <a:avLst/>
          </a:prstGeom>
          <a:ln cap="flat" w="38100">
            <a:solidFill>
              <a:srgbClr val="FFFFFF"/>
            </a:solidFill>
            <a:prstDash val="solid"/>
            <a:headEnd type="none" len="sm" w="sm"/>
            <a:tailEnd type="none" len="sm" w="sm"/>
          </a:ln>
        </p:spPr>
      </p:sp>
      <p:sp>
        <p:nvSpPr>
          <p:cNvPr name="AutoShape 19" id="19"/>
          <p:cNvSpPr/>
          <p:nvPr/>
        </p:nvSpPr>
        <p:spPr>
          <a:xfrm flipV="true">
            <a:off x="11959727" y="2058855"/>
            <a:ext cx="0" cy="9156086"/>
          </a:xfrm>
          <a:prstGeom prst="line">
            <a:avLst/>
          </a:prstGeom>
          <a:ln cap="flat" w="38100">
            <a:solidFill>
              <a:srgbClr val="FFFFFF"/>
            </a:solidFill>
            <a:prstDash val="solid"/>
            <a:headEnd type="none" len="sm" w="sm"/>
            <a:tailEnd type="none" len="sm" w="sm"/>
          </a:ln>
        </p:spPr>
      </p:sp>
      <p:sp>
        <p:nvSpPr>
          <p:cNvPr name="AutoShape 20" id="20"/>
          <p:cNvSpPr/>
          <p:nvPr/>
        </p:nvSpPr>
        <p:spPr>
          <a:xfrm flipH="true">
            <a:off x="0" y="2819428"/>
            <a:ext cx="18288000" cy="0"/>
          </a:xfrm>
          <a:prstGeom prst="line">
            <a:avLst/>
          </a:prstGeom>
          <a:ln cap="flat" w="38100">
            <a:solidFill>
              <a:srgbClr val="FFFFFF"/>
            </a:solidFill>
            <a:prstDash val="solid"/>
            <a:headEnd type="none" len="sm" w="sm"/>
            <a:tailEnd type="none" len="sm" w="sm"/>
          </a:ln>
        </p:spPr>
      </p:sp>
      <p:sp>
        <p:nvSpPr>
          <p:cNvPr name="AutoShape 21" id="21"/>
          <p:cNvSpPr/>
          <p:nvPr/>
        </p:nvSpPr>
        <p:spPr>
          <a:xfrm flipH="true">
            <a:off x="0" y="2058855"/>
            <a:ext cx="18349840" cy="0"/>
          </a:xfrm>
          <a:prstGeom prst="line">
            <a:avLst/>
          </a:prstGeom>
          <a:ln cap="flat" w="38100">
            <a:solidFill>
              <a:srgbClr val="FFFFFF"/>
            </a:solidFill>
            <a:prstDash val="solid"/>
            <a:headEnd type="none" len="sm" w="sm"/>
            <a:tailEnd type="none" len="sm" w="sm"/>
          </a:ln>
        </p:spPr>
      </p:sp>
      <p:grpSp>
        <p:nvGrpSpPr>
          <p:cNvPr name="Group 22" id="22"/>
          <p:cNvGrpSpPr/>
          <p:nvPr/>
        </p:nvGrpSpPr>
        <p:grpSpPr>
          <a:xfrm rot="0">
            <a:off x="13821473" y="3663747"/>
            <a:ext cx="2959505" cy="2959505"/>
            <a:chOff x="0" y="0"/>
            <a:chExt cx="3946007" cy="3946007"/>
          </a:xfrm>
        </p:grpSpPr>
        <p:sp>
          <p:nvSpPr>
            <p:cNvPr name="Freeform 23" id="23"/>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24" id="24"/>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25" id="25"/>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team members finally took initiative to hold meetings to do work - Tristan</a:t>
              </a:r>
            </a:p>
          </p:txBody>
        </p:sp>
      </p:grpSp>
      <p:grpSp>
        <p:nvGrpSpPr>
          <p:cNvPr name="Group 26" id="26"/>
          <p:cNvGrpSpPr/>
          <p:nvPr/>
        </p:nvGrpSpPr>
        <p:grpSpPr>
          <a:xfrm rot="0">
            <a:off x="7664247" y="6975678"/>
            <a:ext cx="2959505" cy="2959505"/>
            <a:chOff x="0" y="0"/>
            <a:chExt cx="3946007" cy="3946007"/>
          </a:xfrm>
        </p:grpSpPr>
        <p:sp>
          <p:nvSpPr>
            <p:cNvPr name="Freeform 27" id="27"/>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6CE5E8"/>
            </a:solidFill>
          </p:spPr>
        </p:sp>
        <p:sp>
          <p:nvSpPr>
            <p:cNvPr name="Freeform 28" id="28"/>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29" id="29"/>
            <p:cNvSpPr txBox="true"/>
            <p:nvPr/>
          </p:nvSpPr>
          <p:spPr>
            <a:xfrm>
              <a:off x="0" y="-38100"/>
              <a:ext cx="3946007" cy="3425307"/>
            </a:xfrm>
            <a:prstGeom prst="rect">
              <a:avLst/>
            </a:prstGeom>
          </p:spPr>
          <p:txBody>
            <a:bodyPr anchor="t" rtlCol="false" tIns="203200" lIns="203200" bIns="203200" rIns="203200"/>
            <a:lstStyle/>
            <a:p>
              <a:pPr>
                <a:lnSpc>
                  <a:spcPts val="2799"/>
                </a:lnSpc>
              </a:pPr>
              <a:r>
                <a:rPr lang="en-US" sz="1999">
                  <a:solidFill>
                    <a:srgbClr val="000000"/>
                  </a:solidFill>
                  <a:latin typeface="Body Grotesque"/>
                </a:rPr>
                <a:t>3 of 5 devs were away for holidays, increasing workload for remaining 2 devs for the first few days - Lulu</a:t>
              </a:r>
            </a:p>
          </p:txBody>
        </p:sp>
      </p:grpSp>
      <p:grpSp>
        <p:nvGrpSpPr>
          <p:cNvPr name="Group 30" id="30"/>
          <p:cNvGrpSpPr/>
          <p:nvPr/>
        </p:nvGrpSpPr>
        <p:grpSpPr>
          <a:xfrm rot="0">
            <a:off x="7664247" y="6070834"/>
            <a:ext cx="2778138" cy="424427"/>
            <a:chOff x="0" y="0"/>
            <a:chExt cx="731691" cy="111783"/>
          </a:xfrm>
        </p:grpSpPr>
        <p:sp>
          <p:nvSpPr>
            <p:cNvPr name="Freeform 31" id="31"/>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6CE5E8"/>
            </a:solidFill>
          </p:spPr>
        </p:sp>
        <p:sp>
          <p:nvSpPr>
            <p:cNvPr name="TextBox 32" id="32"/>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33" id="33"/>
          <p:cNvGrpSpPr/>
          <p:nvPr/>
        </p:nvGrpSpPr>
        <p:grpSpPr>
          <a:xfrm rot="0">
            <a:off x="7664247" y="9350149"/>
            <a:ext cx="2778138" cy="424427"/>
            <a:chOff x="0" y="0"/>
            <a:chExt cx="731691" cy="111783"/>
          </a:xfrm>
        </p:grpSpPr>
        <p:sp>
          <p:nvSpPr>
            <p:cNvPr name="Freeform 34" id="34"/>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6CE5E8"/>
            </a:solidFill>
          </p:spPr>
        </p:sp>
        <p:sp>
          <p:nvSpPr>
            <p:cNvPr name="TextBox 35" id="35"/>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36" id="36"/>
          <p:cNvGrpSpPr/>
          <p:nvPr/>
        </p:nvGrpSpPr>
        <p:grpSpPr>
          <a:xfrm rot="0">
            <a:off x="13902827" y="9350149"/>
            <a:ext cx="2778138" cy="424427"/>
            <a:chOff x="0" y="0"/>
            <a:chExt cx="731691" cy="111783"/>
          </a:xfrm>
        </p:grpSpPr>
        <p:sp>
          <p:nvSpPr>
            <p:cNvPr name="Freeform 37" id="37"/>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C1FF72"/>
            </a:solidFill>
          </p:spPr>
        </p:sp>
        <p:sp>
          <p:nvSpPr>
            <p:cNvPr name="TextBox 38" id="38"/>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39" id="39"/>
          <p:cNvGrpSpPr/>
          <p:nvPr/>
        </p:nvGrpSpPr>
        <p:grpSpPr>
          <a:xfrm rot="0">
            <a:off x="1729920" y="6070834"/>
            <a:ext cx="2778138" cy="424427"/>
            <a:chOff x="0" y="0"/>
            <a:chExt cx="731691" cy="111783"/>
          </a:xfrm>
        </p:grpSpPr>
        <p:sp>
          <p:nvSpPr>
            <p:cNvPr name="Freeform 40" id="40"/>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FF3131"/>
            </a:solidFill>
          </p:spPr>
        </p:sp>
        <p:sp>
          <p:nvSpPr>
            <p:cNvPr name="TextBox 41" id="41"/>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42" id="42"/>
          <p:cNvGrpSpPr/>
          <p:nvPr/>
        </p:nvGrpSpPr>
        <p:grpSpPr>
          <a:xfrm rot="0">
            <a:off x="13821473" y="6070834"/>
            <a:ext cx="2778138" cy="424427"/>
            <a:chOff x="0" y="0"/>
            <a:chExt cx="731691" cy="111783"/>
          </a:xfrm>
        </p:grpSpPr>
        <p:sp>
          <p:nvSpPr>
            <p:cNvPr name="Freeform 43" id="43"/>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C1FF72"/>
            </a:solidFill>
          </p:spPr>
        </p:sp>
        <p:sp>
          <p:nvSpPr>
            <p:cNvPr name="TextBox 44" id="44"/>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sp>
        <p:nvSpPr>
          <p:cNvPr name="TextBox 45" id="45"/>
          <p:cNvSpPr txBox="true"/>
          <p:nvPr/>
        </p:nvSpPr>
        <p:spPr>
          <a:xfrm rot="0">
            <a:off x="3562184" y="771745"/>
            <a:ext cx="12681116"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2 - RETROSPECTIVE  </a:t>
            </a:r>
          </a:p>
        </p:txBody>
      </p:sp>
      <p:sp>
        <p:nvSpPr>
          <p:cNvPr name="TextBox 46" id="46"/>
          <p:cNvSpPr txBox="true"/>
          <p:nvPr/>
        </p:nvSpPr>
        <p:spPr>
          <a:xfrm rot="0">
            <a:off x="2662461"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Mad</a:t>
            </a:r>
          </a:p>
        </p:txBody>
      </p:sp>
      <p:sp>
        <p:nvSpPr>
          <p:cNvPr name="TextBox 47" id="47"/>
          <p:cNvSpPr txBox="true"/>
          <p:nvPr/>
        </p:nvSpPr>
        <p:spPr>
          <a:xfrm rot="0">
            <a:off x="8839593"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Sad</a:t>
            </a:r>
          </a:p>
        </p:txBody>
      </p:sp>
      <p:sp>
        <p:nvSpPr>
          <p:cNvPr name="TextBox 48" id="48"/>
          <p:cNvSpPr txBox="true"/>
          <p:nvPr/>
        </p:nvSpPr>
        <p:spPr>
          <a:xfrm rot="0">
            <a:off x="14754014"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Glad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sp>
        <p:nvSpPr>
          <p:cNvPr name="TextBox 3" id="3"/>
          <p:cNvSpPr txBox="true"/>
          <p:nvPr/>
        </p:nvSpPr>
        <p:spPr>
          <a:xfrm rot="0">
            <a:off x="5319878" y="4409933"/>
            <a:ext cx="7648243" cy="1705259"/>
          </a:xfrm>
          <a:prstGeom prst="rect">
            <a:avLst/>
          </a:prstGeom>
        </p:spPr>
        <p:txBody>
          <a:bodyPr anchor="t" rtlCol="false" tIns="0" lIns="0" bIns="0" rIns="0">
            <a:spAutoFit/>
          </a:bodyPr>
          <a:lstStyle/>
          <a:p>
            <a:pPr algn="ctr">
              <a:lnSpc>
                <a:spcPts val="12761"/>
              </a:lnSpc>
            </a:pPr>
            <a:r>
              <a:rPr lang="en-US" sz="12761">
                <a:solidFill>
                  <a:srgbClr val="FFFFFF"/>
                </a:solidFill>
                <a:latin typeface="Body Grotesque Bold"/>
              </a:rPr>
              <a:t>SPRINT 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530840" y="2537986"/>
            <a:ext cx="5505558" cy="621139"/>
            <a:chOff x="0" y="0"/>
            <a:chExt cx="3928618" cy="443228"/>
          </a:xfrm>
        </p:grpSpPr>
        <p:sp>
          <p:nvSpPr>
            <p:cNvPr name="Freeform 7" id="7"/>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aphicFrame>
        <p:nvGraphicFramePr>
          <p:cNvPr name="Table 9" id="9"/>
          <p:cNvGraphicFramePr>
            <a:graphicFrameLocks noGrp="true"/>
          </p:cNvGraphicFramePr>
          <p:nvPr/>
        </p:nvGraphicFramePr>
        <p:xfrm>
          <a:off x="7068326" y="2537986"/>
          <a:ext cx="10982296" cy="6485014"/>
        </p:xfrm>
        <a:graphic>
          <a:graphicData uri="http://schemas.openxmlformats.org/drawingml/2006/table">
            <a:tbl>
              <a:tblPr/>
              <a:tblGrid>
                <a:gridCol w="5827771"/>
                <a:gridCol w="5154525"/>
              </a:tblGrid>
              <a:tr h="775536">
                <a:tc>
                  <a:txBody>
                    <a:bodyPr anchor="t" rtlCol="false"/>
                    <a:lstStyle/>
                    <a:p>
                      <a:pPr algn="ctr">
                        <a:lnSpc>
                          <a:spcPts val="2800"/>
                        </a:lnSpc>
                        <a:defRPr/>
                      </a:pPr>
                      <a:r>
                        <a:rPr lang="en-US" sz="2000">
                          <a:solidFill>
                            <a:srgbClr val="000000"/>
                          </a:solidFill>
                          <a:latin typeface="Body Grotesque Bold"/>
                        </a:rPr>
                        <a:t>Sprint Backlog Item</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Body Grotesque Bold"/>
                        </a:rPr>
                        <a:t>Story Points</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solidFill>
                      <a:srgbClr val="FFFFFF"/>
                    </a:solidFill>
                  </a:tcPr>
                </a:tc>
              </a:tr>
              <a:tr h="775536">
                <a:tc>
                  <a:txBody>
                    <a:bodyPr anchor="t" rtlCol="false"/>
                    <a:lstStyle/>
                    <a:p>
                      <a:pPr algn="ctr">
                        <a:lnSpc>
                          <a:spcPts val="2800"/>
                        </a:lnSpc>
                        <a:defRPr/>
                      </a:pPr>
                      <a:r>
                        <a:rPr lang="en-US" sz="2000">
                          <a:solidFill>
                            <a:srgbClr val="FFFFFF"/>
                          </a:solidFill>
                          <a:latin typeface="Body Grotesque Bold"/>
                        </a:rPr>
                        <a:t>Create testing.yml file</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1</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775536">
                <a:tc>
                  <a:txBody>
                    <a:bodyPr anchor="t" rtlCol="false"/>
                    <a:lstStyle/>
                    <a:p>
                      <a:pPr algn="ctr">
                        <a:lnSpc>
                          <a:spcPts val="2800"/>
                        </a:lnSpc>
                        <a:defRPr/>
                      </a:pPr>
                      <a:r>
                        <a:rPr lang="en-US" sz="2000">
                          <a:solidFill>
                            <a:srgbClr val="FFFFFF"/>
                          </a:solidFill>
                          <a:latin typeface="Body Grotesque Bold"/>
                        </a:rPr>
                        <a:t>Create tests </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21</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1129793">
                <a:tc>
                  <a:txBody>
                    <a:bodyPr anchor="t" rtlCol="false"/>
                    <a:lstStyle/>
                    <a:p>
                      <a:pPr algn="ctr">
                        <a:lnSpc>
                          <a:spcPts val="2800"/>
                        </a:lnSpc>
                        <a:defRPr/>
                      </a:pPr>
                      <a:r>
                        <a:rPr lang="en-US" sz="2000">
                          <a:solidFill>
                            <a:srgbClr val="FFFFFF"/>
                          </a:solidFill>
                          <a:latin typeface="Body Grotesque Bold"/>
                        </a:rPr>
                        <a:t>Increment RAW ORDERS and RAW_ORDERDETAIL with new data provided</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a:rPr>
                        <a:t>10</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775536">
                <a:tc>
                  <a:txBody>
                    <a:bodyPr anchor="t" rtlCol="false"/>
                    <a:lstStyle/>
                    <a:p>
                      <a:pPr algn="ctr">
                        <a:lnSpc>
                          <a:spcPts val="2800"/>
                        </a:lnSpc>
                        <a:defRPr/>
                      </a:pPr>
                      <a:r>
                        <a:rPr lang="en-US" sz="2000">
                          <a:solidFill>
                            <a:srgbClr val="FFFFFF"/>
                          </a:solidFill>
                          <a:latin typeface="Body Grotesque Bold"/>
                        </a:rPr>
                        <a:t>Remove unnecessary columns</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5</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1126539">
                <a:tc>
                  <a:txBody>
                    <a:bodyPr anchor="t" rtlCol="false"/>
                    <a:lstStyle/>
                    <a:p>
                      <a:pPr algn="ctr">
                        <a:lnSpc>
                          <a:spcPts val="2800"/>
                        </a:lnSpc>
                        <a:defRPr/>
                      </a:pPr>
                      <a:r>
                        <a:rPr lang="en-US" sz="2000">
                          <a:solidFill>
                            <a:srgbClr val="FFFFFF"/>
                          </a:solidFill>
                          <a:latin typeface="Body Grotesque Bold"/>
                        </a:rPr>
                        <a:t>Impute missing values </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3</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1126539">
                <a:tc>
                  <a:txBody>
                    <a:bodyPr anchor="t" rtlCol="false"/>
                    <a:lstStyle/>
                    <a:p>
                      <a:pPr algn="ctr">
                        <a:lnSpc>
                          <a:spcPts val="2800"/>
                        </a:lnSpc>
                        <a:defRPr/>
                      </a:pPr>
                      <a:r>
                        <a:rPr lang="en-US" sz="2000">
                          <a:solidFill>
                            <a:srgbClr val="FFFFFF"/>
                          </a:solidFill>
                          <a:latin typeface="Body Grotesque Bold"/>
                        </a:rPr>
                        <a:t>Documentation on dbt </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5</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bl>
          </a:graphicData>
        </a:graphic>
      </p:graphicFrame>
      <p:sp>
        <p:nvSpPr>
          <p:cNvPr name="TextBox 10" id="10"/>
          <p:cNvSpPr txBox="true"/>
          <p:nvPr/>
        </p:nvSpPr>
        <p:spPr>
          <a:xfrm rot="0">
            <a:off x="3995975" y="771745"/>
            <a:ext cx="1081438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3 - OBJECTIVES </a:t>
            </a:r>
          </a:p>
        </p:txBody>
      </p:sp>
      <p:sp>
        <p:nvSpPr>
          <p:cNvPr name="TextBox 11" id="11"/>
          <p:cNvSpPr txBox="true"/>
          <p:nvPr/>
        </p:nvSpPr>
        <p:spPr>
          <a:xfrm rot="0">
            <a:off x="1918465" y="2735930"/>
            <a:ext cx="3174806"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SPRINT GOAL </a:t>
            </a:r>
          </a:p>
        </p:txBody>
      </p:sp>
      <p:sp>
        <p:nvSpPr>
          <p:cNvPr name="TextBox 12" id="12"/>
          <p:cNvSpPr txBox="true"/>
          <p:nvPr/>
        </p:nvSpPr>
        <p:spPr>
          <a:xfrm rot="0">
            <a:off x="530840" y="3454400"/>
            <a:ext cx="5505558" cy="2757388"/>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FFFFF"/>
                </a:solidFill>
                <a:latin typeface="Body Grotesque"/>
              </a:rPr>
              <a:t>data cleansing and transformations to ensure the </a:t>
            </a:r>
            <a:r>
              <a:rPr lang="en-US" sz="3150">
                <a:solidFill>
                  <a:srgbClr val="FFFFFF"/>
                </a:solidFill>
                <a:latin typeface="Body Grotesque"/>
              </a:rPr>
              <a:t>quality and integrity of NWT’s data</a:t>
            </a:r>
          </a:p>
          <a:p>
            <a:pPr>
              <a:lnSpc>
                <a:spcPts val="441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3 - REVIEW  </a:t>
            </a:r>
          </a:p>
        </p:txBody>
      </p:sp>
      <p:sp>
        <p:nvSpPr>
          <p:cNvPr name="Freeform 7" id="7"/>
          <p:cNvSpPr/>
          <p:nvPr/>
        </p:nvSpPr>
        <p:spPr>
          <a:xfrm flipH="false" flipV="false" rot="0">
            <a:off x="9144000" y="2217341"/>
            <a:ext cx="8007088" cy="7157056"/>
          </a:xfrm>
          <a:custGeom>
            <a:avLst/>
            <a:gdLst/>
            <a:ahLst/>
            <a:cxnLst/>
            <a:rect r="r" b="b" t="t" l="l"/>
            <a:pathLst>
              <a:path h="7157056" w="8007088">
                <a:moveTo>
                  <a:pt x="0" y="0"/>
                </a:moveTo>
                <a:lnTo>
                  <a:pt x="8007088" y="0"/>
                </a:lnTo>
                <a:lnTo>
                  <a:pt x="8007088" y="7157056"/>
                </a:lnTo>
                <a:lnTo>
                  <a:pt x="0" y="7157056"/>
                </a:lnTo>
                <a:lnTo>
                  <a:pt x="0" y="0"/>
                </a:lnTo>
                <a:close/>
              </a:path>
            </a:pathLst>
          </a:custGeom>
          <a:blipFill>
            <a:blip r:embed="rId4"/>
            <a:stretch>
              <a:fillRect l="0" t="0" r="0" b="0"/>
            </a:stretch>
          </a:blipFill>
        </p:spPr>
      </p:sp>
      <p:sp>
        <p:nvSpPr>
          <p:cNvPr name="TextBox 8" id="8"/>
          <p:cNvSpPr txBox="true"/>
          <p:nvPr/>
        </p:nvSpPr>
        <p:spPr>
          <a:xfrm rot="0">
            <a:off x="1028700" y="3025235"/>
            <a:ext cx="6987269" cy="3869493"/>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FFFFF"/>
                </a:solidFill>
                <a:latin typeface="Body Grotesque"/>
              </a:rPr>
              <a:t>made raw_nortwindtraders.yml file for tests</a:t>
            </a:r>
          </a:p>
          <a:p>
            <a:pPr>
              <a:lnSpc>
                <a:spcPts val="4410"/>
              </a:lnSpc>
            </a:pPr>
          </a:p>
          <a:p>
            <a:pPr marL="680209" indent="-340105" lvl="1">
              <a:lnSpc>
                <a:spcPts val="4410"/>
              </a:lnSpc>
              <a:buFont typeface="Arial"/>
              <a:buChar char="•"/>
            </a:pPr>
            <a:r>
              <a:rPr lang="en-US" sz="3150">
                <a:solidFill>
                  <a:srgbClr val="FFFFFF"/>
                </a:solidFill>
                <a:latin typeface="Body Grotesque"/>
              </a:rPr>
              <a:t>data was tested for null values, entity and referential integrity, negative values, etc.</a:t>
            </a:r>
          </a:p>
          <a:p>
            <a:pPr>
              <a:lnSpc>
                <a:spcPts val="4410"/>
              </a:lnSpc>
            </a:pPr>
          </a:p>
        </p:txBody>
      </p:sp>
      <p:grpSp>
        <p:nvGrpSpPr>
          <p:cNvPr name="Group 9" id="9"/>
          <p:cNvGrpSpPr/>
          <p:nvPr/>
        </p:nvGrpSpPr>
        <p:grpSpPr>
          <a:xfrm rot="0">
            <a:off x="1769556" y="2217341"/>
            <a:ext cx="5505558" cy="621139"/>
            <a:chOff x="0" y="0"/>
            <a:chExt cx="3928618" cy="443228"/>
          </a:xfrm>
        </p:grpSpPr>
        <p:sp>
          <p:nvSpPr>
            <p:cNvPr name="Freeform 10" id="10"/>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11" id="11"/>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3283618" y="2415285"/>
            <a:ext cx="3174806"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DATA TESTS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3 - REVIEW  </a:t>
            </a:r>
          </a:p>
        </p:txBody>
      </p:sp>
      <p:sp>
        <p:nvSpPr>
          <p:cNvPr name="TextBox 7" id="7"/>
          <p:cNvSpPr txBox="true"/>
          <p:nvPr/>
        </p:nvSpPr>
        <p:spPr>
          <a:xfrm rot="0">
            <a:off x="1732139" y="3025235"/>
            <a:ext cx="6987269" cy="3869493"/>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FFFFF"/>
                </a:solidFill>
                <a:latin typeface="Body Grotesque"/>
              </a:rPr>
              <a:t>missing values were imputed where needed, appropriately </a:t>
            </a:r>
          </a:p>
          <a:p>
            <a:pPr>
              <a:lnSpc>
                <a:spcPts val="4410"/>
              </a:lnSpc>
            </a:pPr>
          </a:p>
          <a:p>
            <a:pPr marL="680209" indent="-340105" lvl="1">
              <a:lnSpc>
                <a:spcPts val="4410"/>
              </a:lnSpc>
              <a:buFont typeface="Arial"/>
              <a:buChar char="•"/>
            </a:pPr>
            <a:r>
              <a:rPr lang="en-US" sz="3150">
                <a:solidFill>
                  <a:srgbClr val="FFFFFF"/>
                </a:solidFill>
                <a:latin typeface="Body Grotesque"/>
              </a:rPr>
              <a:t>e.g. ship postal code was null, the postal code was found online and imputed</a:t>
            </a:r>
          </a:p>
          <a:p>
            <a:pPr>
              <a:lnSpc>
                <a:spcPts val="4410"/>
              </a:lnSpc>
            </a:pPr>
          </a:p>
        </p:txBody>
      </p:sp>
      <p:grpSp>
        <p:nvGrpSpPr>
          <p:cNvPr name="Group 8" id="8"/>
          <p:cNvGrpSpPr/>
          <p:nvPr/>
        </p:nvGrpSpPr>
        <p:grpSpPr>
          <a:xfrm rot="0">
            <a:off x="2472994" y="2217341"/>
            <a:ext cx="5505558" cy="621139"/>
            <a:chOff x="0" y="0"/>
            <a:chExt cx="3928618" cy="443228"/>
          </a:xfrm>
        </p:grpSpPr>
        <p:sp>
          <p:nvSpPr>
            <p:cNvPr name="Freeform 9" id="9"/>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3418319" y="2415285"/>
            <a:ext cx="3991495"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DATA CLEANSING</a:t>
            </a:r>
          </a:p>
        </p:txBody>
      </p:sp>
      <p:sp>
        <p:nvSpPr>
          <p:cNvPr name="Freeform 12" id="12"/>
          <p:cNvSpPr/>
          <p:nvPr/>
        </p:nvSpPr>
        <p:spPr>
          <a:xfrm flipH="false" flipV="false" rot="0">
            <a:off x="9803359" y="2281935"/>
            <a:ext cx="6655423" cy="5891514"/>
          </a:xfrm>
          <a:custGeom>
            <a:avLst/>
            <a:gdLst/>
            <a:ahLst/>
            <a:cxnLst/>
            <a:rect r="r" b="b" t="t" l="l"/>
            <a:pathLst>
              <a:path h="5891514" w="6655423">
                <a:moveTo>
                  <a:pt x="0" y="0"/>
                </a:moveTo>
                <a:lnTo>
                  <a:pt x="6655423" y="0"/>
                </a:lnTo>
                <a:lnTo>
                  <a:pt x="6655423" y="5891515"/>
                </a:lnTo>
                <a:lnTo>
                  <a:pt x="0" y="5891515"/>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58825" y="3166113"/>
            <a:ext cx="6244974" cy="2739382"/>
            <a:chOff x="0" y="0"/>
            <a:chExt cx="1695926" cy="743925"/>
          </a:xfrm>
        </p:grpSpPr>
        <p:sp>
          <p:nvSpPr>
            <p:cNvPr name="Freeform 4" id="4"/>
            <p:cNvSpPr/>
            <p:nvPr/>
          </p:nvSpPr>
          <p:spPr>
            <a:xfrm flipH="false" flipV="false" rot="0">
              <a:off x="0" y="0"/>
              <a:ext cx="1695926" cy="743925"/>
            </a:xfrm>
            <a:custGeom>
              <a:avLst/>
              <a:gdLst/>
              <a:ahLst/>
              <a:cxnLst/>
              <a:rect r="r" b="b" t="t" l="l"/>
              <a:pathLst>
                <a:path h="743925" w="1695926">
                  <a:moveTo>
                    <a:pt x="123970" y="0"/>
                  </a:moveTo>
                  <a:lnTo>
                    <a:pt x="1571956" y="0"/>
                  </a:lnTo>
                  <a:cubicBezTo>
                    <a:pt x="1640423" y="0"/>
                    <a:pt x="1695926" y="55503"/>
                    <a:pt x="1695926" y="123970"/>
                  </a:cubicBezTo>
                  <a:lnTo>
                    <a:pt x="1695926" y="619954"/>
                  </a:lnTo>
                  <a:cubicBezTo>
                    <a:pt x="1695926" y="688421"/>
                    <a:pt x="1640423" y="743925"/>
                    <a:pt x="1571956" y="743925"/>
                  </a:cubicBezTo>
                  <a:lnTo>
                    <a:pt x="123970" y="743925"/>
                  </a:lnTo>
                  <a:cubicBezTo>
                    <a:pt x="55503" y="743925"/>
                    <a:pt x="0" y="688421"/>
                    <a:pt x="0" y="619954"/>
                  </a:cubicBezTo>
                  <a:lnTo>
                    <a:pt x="0" y="123970"/>
                  </a:lnTo>
                  <a:cubicBezTo>
                    <a:pt x="0" y="55503"/>
                    <a:pt x="55503" y="0"/>
                    <a:pt x="123970"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1695926" cy="78202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638061" y="3829423"/>
            <a:ext cx="6001694" cy="1827910"/>
          </a:xfrm>
          <a:prstGeom prst="rect">
            <a:avLst/>
          </a:prstGeom>
        </p:spPr>
        <p:txBody>
          <a:bodyPr anchor="t" rtlCol="false" tIns="0" lIns="0" bIns="0" rIns="0">
            <a:spAutoFit/>
          </a:bodyPr>
          <a:lstStyle/>
          <a:p>
            <a:pPr>
              <a:lnSpc>
                <a:spcPts val="6827"/>
              </a:lnSpc>
            </a:pPr>
            <a:r>
              <a:rPr lang="en-US" sz="8534">
                <a:solidFill>
                  <a:srgbClr val="F5F5F5"/>
                </a:solidFill>
                <a:latin typeface="Body Grotesque Bold"/>
              </a:rPr>
              <a:t>Table of Contents </a:t>
            </a:r>
          </a:p>
        </p:txBody>
      </p:sp>
      <p:grpSp>
        <p:nvGrpSpPr>
          <p:cNvPr name="Group 7" id="7"/>
          <p:cNvGrpSpPr/>
          <p:nvPr/>
        </p:nvGrpSpPr>
        <p:grpSpPr>
          <a:xfrm rot="0">
            <a:off x="8002632" y="1489553"/>
            <a:ext cx="8754912" cy="913011"/>
            <a:chOff x="0" y="0"/>
            <a:chExt cx="2587308" cy="269819"/>
          </a:xfrm>
        </p:grpSpPr>
        <p:sp>
          <p:nvSpPr>
            <p:cNvPr name="Freeform 8" id="8"/>
            <p:cNvSpPr/>
            <p:nvPr/>
          </p:nvSpPr>
          <p:spPr>
            <a:xfrm flipH="false" flipV="false" rot="0">
              <a:off x="0" y="0"/>
              <a:ext cx="2587308" cy="269819"/>
            </a:xfrm>
            <a:custGeom>
              <a:avLst/>
              <a:gdLst/>
              <a:ahLst/>
              <a:cxnLst/>
              <a:rect r="r" b="b" t="t" l="l"/>
              <a:pathLst>
                <a:path h="269819" w="2587308">
                  <a:moveTo>
                    <a:pt x="88429" y="0"/>
                  </a:moveTo>
                  <a:lnTo>
                    <a:pt x="2498878" y="0"/>
                  </a:lnTo>
                  <a:cubicBezTo>
                    <a:pt x="2547717" y="0"/>
                    <a:pt x="2587308" y="39591"/>
                    <a:pt x="2587308" y="88429"/>
                  </a:cubicBezTo>
                  <a:lnTo>
                    <a:pt x="2587308" y="181389"/>
                  </a:lnTo>
                  <a:cubicBezTo>
                    <a:pt x="2587308" y="204842"/>
                    <a:pt x="2577991" y="227335"/>
                    <a:pt x="2561408" y="243918"/>
                  </a:cubicBezTo>
                  <a:cubicBezTo>
                    <a:pt x="2544824" y="260502"/>
                    <a:pt x="2522332" y="269819"/>
                    <a:pt x="2498878" y="269819"/>
                  </a:cubicBezTo>
                  <a:lnTo>
                    <a:pt x="88429" y="269819"/>
                  </a:lnTo>
                  <a:cubicBezTo>
                    <a:pt x="39591" y="269819"/>
                    <a:pt x="0" y="230228"/>
                    <a:pt x="0" y="181389"/>
                  </a:cubicBezTo>
                  <a:lnTo>
                    <a:pt x="0" y="88429"/>
                  </a:lnTo>
                  <a:cubicBezTo>
                    <a:pt x="0" y="64976"/>
                    <a:pt x="9317" y="42484"/>
                    <a:pt x="25900" y="25900"/>
                  </a:cubicBezTo>
                  <a:cubicBezTo>
                    <a:pt x="42484" y="9317"/>
                    <a:pt x="64976" y="0"/>
                    <a:pt x="88429"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66675"/>
              <a:ext cx="2587308" cy="336494"/>
            </a:xfrm>
            <a:prstGeom prst="rect">
              <a:avLst/>
            </a:prstGeom>
          </p:spPr>
          <p:txBody>
            <a:bodyPr anchor="ctr" rtlCol="false" tIns="50800" lIns="50800" bIns="50800" rIns="50800"/>
            <a:lstStyle/>
            <a:p>
              <a:pPr>
                <a:lnSpc>
                  <a:spcPts val="5599"/>
                </a:lnSpc>
              </a:pPr>
              <a:r>
                <a:rPr lang="en-US" sz="3999">
                  <a:solidFill>
                    <a:srgbClr val="F5F5F5"/>
                  </a:solidFill>
                  <a:latin typeface="Body Grotesque Bold"/>
                </a:rPr>
                <a:t>     1.  Project Objectives</a:t>
              </a:r>
            </a:p>
          </p:txBody>
        </p:sp>
      </p:grpSp>
      <p:grpSp>
        <p:nvGrpSpPr>
          <p:cNvPr name="Group 10" id="10"/>
          <p:cNvGrpSpPr/>
          <p:nvPr/>
        </p:nvGrpSpPr>
        <p:grpSpPr>
          <a:xfrm rot="0">
            <a:off x="8002632" y="2557382"/>
            <a:ext cx="8754912" cy="913011"/>
            <a:chOff x="0" y="0"/>
            <a:chExt cx="2587308" cy="269819"/>
          </a:xfrm>
        </p:grpSpPr>
        <p:sp>
          <p:nvSpPr>
            <p:cNvPr name="Freeform 11" id="11"/>
            <p:cNvSpPr/>
            <p:nvPr/>
          </p:nvSpPr>
          <p:spPr>
            <a:xfrm flipH="false" flipV="false" rot="0">
              <a:off x="0" y="0"/>
              <a:ext cx="2587308" cy="269819"/>
            </a:xfrm>
            <a:custGeom>
              <a:avLst/>
              <a:gdLst/>
              <a:ahLst/>
              <a:cxnLst/>
              <a:rect r="r" b="b" t="t" l="l"/>
              <a:pathLst>
                <a:path h="269819" w="2587308">
                  <a:moveTo>
                    <a:pt x="88429" y="0"/>
                  </a:moveTo>
                  <a:lnTo>
                    <a:pt x="2498878" y="0"/>
                  </a:lnTo>
                  <a:cubicBezTo>
                    <a:pt x="2547717" y="0"/>
                    <a:pt x="2587308" y="39591"/>
                    <a:pt x="2587308" y="88429"/>
                  </a:cubicBezTo>
                  <a:lnTo>
                    <a:pt x="2587308" y="181389"/>
                  </a:lnTo>
                  <a:cubicBezTo>
                    <a:pt x="2587308" y="204842"/>
                    <a:pt x="2577991" y="227335"/>
                    <a:pt x="2561408" y="243918"/>
                  </a:cubicBezTo>
                  <a:cubicBezTo>
                    <a:pt x="2544824" y="260502"/>
                    <a:pt x="2522332" y="269819"/>
                    <a:pt x="2498878" y="269819"/>
                  </a:cubicBezTo>
                  <a:lnTo>
                    <a:pt x="88429" y="269819"/>
                  </a:lnTo>
                  <a:cubicBezTo>
                    <a:pt x="39591" y="269819"/>
                    <a:pt x="0" y="230228"/>
                    <a:pt x="0" y="181389"/>
                  </a:cubicBezTo>
                  <a:lnTo>
                    <a:pt x="0" y="88429"/>
                  </a:lnTo>
                  <a:cubicBezTo>
                    <a:pt x="0" y="64976"/>
                    <a:pt x="9317" y="42484"/>
                    <a:pt x="25900" y="25900"/>
                  </a:cubicBezTo>
                  <a:cubicBezTo>
                    <a:pt x="42484" y="9317"/>
                    <a:pt x="64976" y="0"/>
                    <a:pt x="88429" y="0"/>
                  </a:cubicBezTo>
                  <a:close/>
                </a:path>
              </a:pathLst>
            </a:custGeom>
            <a:solidFill>
              <a:srgbClr val="000000">
                <a:alpha val="0"/>
              </a:srgbClr>
            </a:solidFill>
            <a:ln w="19050" cap="rnd">
              <a:solidFill>
                <a:srgbClr val="FFFFFF"/>
              </a:solidFill>
              <a:prstDash val="solid"/>
              <a:round/>
            </a:ln>
          </p:spPr>
        </p:sp>
        <p:sp>
          <p:nvSpPr>
            <p:cNvPr name="TextBox 12" id="12"/>
            <p:cNvSpPr txBox="true"/>
            <p:nvPr/>
          </p:nvSpPr>
          <p:spPr>
            <a:xfrm>
              <a:off x="0" y="-66675"/>
              <a:ext cx="2587308" cy="336494"/>
            </a:xfrm>
            <a:prstGeom prst="rect">
              <a:avLst/>
            </a:prstGeom>
          </p:spPr>
          <p:txBody>
            <a:bodyPr anchor="ctr" rtlCol="false" tIns="50800" lIns="50800" bIns="50800" rIns="50800"/>
            <a:lstStyle/>
            <a:p>
              <a:pPr>
                <a:lnSpc>
                  <a:spcPts val="5599"/>
                </a:lnSpc>
              </a:pPr>
              <a:r>
                <a:rPr lang="en-US" sz="3999">
                  <a:solidFill>
                    <a:srgbClr val="F5F5F5"/>
                  </a:solidFill>
                  <a:latin typeface="Body Grotesque Bold"/>
                </a:rPr>
                <a:t>     2.  Sprint 1 </a:t>
              </a:r>
            </a:p>
          </p:txBody>
        </p:sp>
      </p:grpSp>
      <p:grpSp>
        <p:nvGrpSpPr>
          <p:cNvPr name="Group 13" id="13"/>
          <p:cNvGrpSpPr/>
          <p:nvPr/>
        </p:nvGrpSpPr>
        <p:grpSpPr>
          <a:xfrm rot="0">
            <a:off x="8002632" y="3622793"/>
            <a:ext cx="8754912" cy="913011"/>
            <a:chOff x="0" y="0"/>
            <a:chExt cx="2587308" cy="269819"/>
          </a:xfrm>
        </p:grpSpPr>
        <p:sp>
          <p:nvSpPr>
            <p:cNvPr name="Freeform 14" id="14"/>
            <p:cNvSpPr/>
            <p:nvPr/>
          </p:nvSpPr>
          <p:spPr>
            <a:xfrm flipH="false" flipV="false" rot="0">
              <a:off x="0" y="0"/>
              <a:ext cx="2587308" cy="269819"/>
            </a:xfrm>
            <a:custGeom>
              <a:avLst/>
              <a:gdLst/>
              <a:ahLst/>
              <a:cxnLst/>
              <a:rect r="r" b="b" t="t" l="l"/>
              <a:pathLst>
                <a:path h="269819" w="2587308">
                  <a:moveTo>
                    <a:pt x="88429" y="0"/>
                  </a:moveTo>
                  <a:lnTo>
                    <a:pt x="2498878" y="0"/>
                  </a:lnTo>
                  <a:cubicBezTo>
                    <a:pt x="2547717" y="0"/>
                    <a:pt x="2587308" y="39591"/>
                    <a:pt x="2587308" y="88429"/>
                  </a:cubicBezTo>
                  <a:lnTo>
                    <a:pt x="2587308" y="181389"/>
                  </a:lnTo>
                  <a:cubicBezTo>
                    <a:pt x="2587308" y="204842"/>
                    <a:pt x="2577991" y="227335"/>
                    <a:pt x="2561408" y="243918"/>
                  </a:cubicBezTo>
                  <a:cubicBezTo>
                    <a:pt x="2544824" y="260502"/>
                    <a:pt x="2522332" y="269819"/>
                    <a:pt x="2498878" y="269819"/>
                  </a:cubicBezTo>
                  <a:lnTo>
                    <a:pt x="88429" y="269819"/>
                  </a:lnTo>
                  <a:cubicBezTo>
                    <a:pt x="39591" y="269819"/>
                    <a:pt x="0" y="230228"/>
                    <a:pt x="0" y="181389"/>
                  </a:cubicBezTo>
                  <a:lnTo>
                    <a:pt x="0" y="88429"/>
                  </a:lnTo>
                  <a:cubicBezTo>
                    <a:pt x="0" y="64976"/>
                    <a:pt x="9317" y="42484"/>
                    <a:pt x="25900" y="25900"/>
                  </a:cubicBezTo>
                  <a:cubicBezTo>
                    <a:pt x="42484" y="9317"/>
                    <a:pt x="64976" y="0"/>
                    <a:pt x="88429" y="0"/>
                  </a:cubicBezTo>
                  <a:close/>
                </a:path>
              </a:pathLst>
            </a:custGeom>
            <a:solidFill>
              <a:srgbClr val="000000">
                <a:alpha val="0"/>
              </a:srgbClr>
            </a:solidFill>
            <a:ln w="19050" cap="rnd">
              <a:solidFill>
                <a:srgbClr val="FFFFFF"/>
              </a:solidFill>
              <a:prstDash val="solid"/>
              <a:round/>
            </a:ln>
          </p:spPr>
        </p:sp>
        <p:sp>
          <p:nvSpPr>
            <p:cNvPr name="TextBox 15" id="15"/>
            <p:cNvSpPr txBox="true"/>
            <p:nvPr/>
          </p:nvSpPr>
          <p:spPr>
            <a:xfrm>
              <a:off x="0" y="-66675"/>
              <a:ext cx="2587308" cy="336494"/>
            </a:xfrm>
            <a:prstGeom prst="rect">
              <a:avLst/>
            </a:prstGeom>
          </p:spPr>
          <p:txBody>
            <a:bodyPr anchor="ctr" rtlCol="false" tIns="50800" lIns="50800" bIns="50800" rIns="50800"/>
            <a:lstStyle/>
            <a:p>
              <a:pPr>
                <a:lnSpc>
                  <a:spcPts val="5599"/>
                </a:lnSpc>
              </a:pPr>
              <a:r>
                <a:rPr lang="en-US" sz="3999">
                  <a:solidFill>
                    <a:srgbClr val="F5F5F5"/>
                  </a:solidFill>
                  <a:latin typeface="Body Grotesque Bold"/>
                </a:rPr>
                <a:t>     3.  Sprint 2</a:t>
              </a:r>
            </a:p>
          </p:txBody>
        </p:sp>
      </p:grpSp>
      <p:grpSp>
        <p:nvGrpSpPr>
          <p:cNvPr name="Group 16" id="16"/>
          <p:cNvGrpSpPr/>
          <p:nvPr/>
        </p:nvGrpSpPr>
        <p:grpSpPr>
          <a:xfrm rot="0">
            <a:off x="8002632" y="4688204"/>
            <a:ext cx="8754912" cy="913011"/>
            <a:chOff x="0" y="0"/>
            <a:chExt cx="2587308" cy="269819"/>
          </a:xfrm>
        </p:grpSpPr>
        <p:sp>
          <p:nvSpPr>
            <p:cNvPr name="Freeform 17" id="17"/>
            <p:cNvSpPr/>
            <p:nvPr/>
          </p:nvSpPr>
          <p:spPr>
            <a:xfrm flipH="false" flipV="false" rot="0">
              <a:off x="0" y="0"/>
              <a:ext cx="2587308" cy="269819"/>
            </a:xfrm>
            <a:custGeom>
              <a:avLst/>
              <a:gdLst/>
              <a:ahLst/>
              <a:cxnLst/>
              <a:rect r="r" b="b" t="t" l="l"/>
              <a:pathLst>
                <a:path h="269819" w="2587308">
                  <a:moveTo>
                    <a:pt x="88429" y="0"/>
                  </a:moveTo>
                  <a:lnTo>
                    <a:pt x="2498878" y="0"/>
                  </a:lnTo>
                  <a:cubicBezTo>
                    <a:pt x="2547717" y="0"/>
                    <a:pt x="2587308" y="39591"/>
                    <a:pt x="2587308" y="88429"/>
                  </a:cubicBezTo>
                  <a:lnTo>
                    <a:pt x="2587308" y="181389"/>
                  </a:lnTo>
                  <a:cubicBezTo>
                    <a:pt x="2587308" y="204842"/>
                    <a:pt x="2577991" y="227335"/>
                    <a:pt x="2561408" y="243918"/>
                  </a:cubicBezTo>
                  <a:cubicBezTo>
                    <a:pt x="2544824" y="260502"/>
                    <a:pt x="2522332" y="269819"/>
                    <a:pt x="2498878" y="269819"/>
                  </a:cubicBezTo>
                  <a:lnTo>
                    <a:pt x="88429" y="269819"/>
                  </a:lnTo>
                  <a:cubicBezTo>
                    <a:pt x="39591" y="269819"/>
                    <a:pt x="0" y="230228"/>
                    <a:pt x="0" y="181389"/>
                  </a:cubicBezTo>
                  <a:lnTo>
                    <a:pt x="0" y="88429"/>
                  </a:lnTo>
                  <a:cubicBezTo>
                    <a:pt x="0" y="64976"/>
                    <a:pt x="9317" y="42484"/>
                    <a:pt x="25900" y="25900"/>
                  </a:cubicBezTo>
                  <a:cubicBezTo>
                    <a:pt x="42484" y="9317"/>
                    <a:pt x="64976" y="0"/>
                    <a:pt x="88429" y="0"/>
                  </a:cubicBezTo>
                  <a:close/>
                </a:path>
              </a:pathLst>
            </a:custGeom>
            <a:solidFill>
              <a:srgbClr val="000000">
                <a:alpha val="0"/>
              </a:srgbClr>
            </a:solidFill>
            <a:ln w="19050" cap="rnd">
              <a:solidFill>
                <a:srgbClr val="FFFFFF"/>
              </a:solidFill>
              <a:prstDash val="solid"/>
              <a:round/>
            </a:ln>
          </p:spPr>
        </p:sp>
        <p:sp>
          <p:nvSpPr>
            <p:cNvPr name="TextBox 18" id="18"/>
            <p:cNvSpPr txBox="true"/>
            <p:nvPr/>
          </p:nvSpPr>
          <p:spPr>
            <a:xfrm>
              <a:off x="0" y="-66675"/>
              <a:ext cx="2587308" cy="336494"/>
            </a:xfrm>
            <a:prstGeom prst="rect">
              <a:avLst/>
            </a:prstGeom>
          </p:spPr>
          <p:txBody>
            <a:bodyPr anchor="ctr" rtlCol="false" tIns="50800" lIns="50800" bIns="50800" rIns="50800"/>
            <a:lstStyle/>
            <a:p>
              <a:pPr>
                <a:lnSpc>
                  <a:spcPts val="5599"/>
                </a:lnSpc>
              </a:pPr>
              <a:r>
                <a:rPr lang="en-US" sz="3999">
                  <a:solidFill>
                    <a:srgbClr val="F5F5F5"/>
                  </a:solidFill>
                  <a:latin typeface="Body Grotesque Bold"/>
                </a:rPr>
                <a:t>     4.  Sprint 3 </a:t>
              </a:r>
            </a:p>
          </p:txBody>
        </p:sp>
      </p:grpSp>
      <p:grpSp>
        <p:nvGrpSpPr>
          <p:cNvPr name="Group 19" id="19"/>
          <p:cNvGrpSpPr/>
          <p:nvPr/>
        </p:nvGrpSpPr>
        <p:grpSpPr>
          <a:xfrm rot="0">
            <a:off x="8002632" y="5753615"/>
            <a:ext cx="8754912" cy="913011"/>
            <a:chOff x="0" y="0"/>
            <a:chExt cx="2587308" cy="269819"/>
          </a:xfrm>
        </p:grpSpPr>
        <p:sp>
          <p:nvSpPr>
            <p:cNvPr name="Freeform 20" id="20"/>
            <p:cNvSpPr/>
            <p:nvPr/>
          </p:nvSpPr>
          <p:spPr>
            <a:xfrm flipH="false" flipV="false" rot="0">
              <a:off x="0" y="0"/>
              <a:ext cx="2587308" cy="269819"/>
            </a:xfrm>
            <a:custGeom>
              <a:avLst/>
              <a:gdLst/>
              <a:ahLst/>
              <a:cxnLst/>
              <a:rect r="r" b="b" t="t" l="l"/>
              <a:pathLst>
                <a:path h="269819" w="2587308">
                  <a:moveTo>
                    <a:pt x="88429" y="0"/>
                  </a:moveTo>
                  <a:lnTo>
                    <a:pt x="2498878" y="0"/>
                  </a:lnTo>
                  <a:cubicBezTo>
                    <a:pt x="2547717" y="0"/>
                    <a:pt x="2587308" y="39591"/>
                    <a:pt x="2587308" y="88429"/>
                  </a:cubicBezTo>
                  <a:lnTo>
                    <a:pt x="2587308" y="181389"/>
                  </a:lnTo>
                  <a:cubicBezTo>
                    <a:pt x="2587308" y="204842"/>
                    <a:pt x="2577991" y="227335"/>
                    <a:pt x="2561408" y="243918"/>
                  </a:cubicBezTo>
                  <a:cubicBezTo>
                    <a:pt x="2544824" y="260502"/>
                    <a:pt x="2522332" y="269819"/>
                    <a:pt x="2498878" y="269819"/>
                  </a:cubicBezTo>
                  <a:lnTo>
                    <a:pt x="88429" y="269819"/>
                  </a:lnTo>
                  <a:cubicBezTo>
                    <a:pt x="39591" y="269819"/>
                    <a:pt x="0" y="230228"/>
                    <a:pt x="0" y="181389"/>
                  </a:cubicBezTo>
                  <a:lnTo>
                    <a:pt x="0" y="88429"/>
                  </a:lnTo>
                  <a:cubicBezTo>
                    <a:pt x="0" y="64976"/>
                    <a:pt x="9317" y="42484"/>
                    <a:pt x="25900" y="25900"/>
                  </a:cubicBezTo>
                  <a:cubicBezTo>
                    <a:pt x="42484" y="9317"/>
                    <a:pt x="64976" y="0"/>
                    <a:pt x="88429" y="0"/>
                  </a:cubicBezTo>
                  <a:close/>
                </a:path>
              </a:pathLst>
            </a:custGeom>
            <a:solidFill>
              <a:srgbClr val="000000">
                <a:alpha val="0"/>
              </a:srgbClr>
            </a:solidFill>
            <a:ln w="19050" cap="rnd">
              <a:solidFill>
                <a:srgbClr val="FFFFFF"/>
              </a:solidFill>
              <a:prstDash val="solid"/>
              <a:round/>
            </a:ln>
          </p:spPr>
        </p:sp>
        <p:sp>
          <p:nvSpPr>
            <p:cNvPr name="TextBox 21" id="21"/>
            <p:cNvSpPr txBox="true"/>
            <p:nvPr/>
          </p:nvSpPr>
          <p:spPr>
            <a:xfrm>
              <a:off x="0" y="-66675"/>
              <a:ext cx="2587308" cy="336494"/>
            </a:xfrm>
            <a:prstGeom prst="rect">
              <a:avLst/>
            </a:prstGeom>
          </p:spPr>
          <p:txBody>
            <a:bodyPr anchor="ctr" rtlCol="false" tIns="50800" lIns="50800" bIns="50800" rIns="50800"/>
            <a:lstStyle/>
            <a:p>
              <a:pPr>
                <a:lnSpc>
                  <a:spcPts val="5599"/>
                </a:lnSpc>
              </a:pPr>
              <a:r>
                <a:rPr lang="en-US" sz="3999">
                  <a:solidFill>
                    <a:srgbClr val="F5F5F5"/>
                  </a:solidFill>
                  <a:latin typeface="Body Grotesque Bold"/>
                </a:rPr>
                <a:t>     5.  Sprint 4</a:t>
              </a:r>
            </a:p>
          </p:txBody>
        </p:sp>
      </p:grpSp>
      <p:grpSp>
        <p:nvGrpSpPr>
          <p:cNvPr name="Group 22" id="22"/>
          <p:cNvGrpSpPr/>
          <p:nvPr/>
        </p:nvGrpSpPr>
        <p:grpSpPr>
          <a:xfrm rot="0">
            <a:off x="8002632" y="6819025"/>
            <a:ext cx="8754912" cy="913011"/>
            <a:chOff x="0" y="0"/>
            <a:chExt cx="2587308" cy="269819"/>
          </a:xfrm>
        </p:grpSpPr>
        <p:sp>
          <p:nvSpPr>
            <p:cNvPr name="Freeform 23" id="23"/>
            <p:cNvSpPr/>
            <p:nvPr/>
          </p:nvSpPr>
          <p:spPr>
            <a:xfrm flipH="false" flipV="false" rot="0">
              <a:off x="0" y="0"/>
              <a:ext cx="2587308" cy="269819"/>
            </a:xfrm>
            <a:custGeom>
              <a:avLst/>
              <a:gdLst/>
              <a:ahLst/>
              <a:cxnLst/>
              <a:rect r="r" b="b" t="t" l="l"/>
              <a:pathLst>
                <a:path h="269819" w="2587308">
                  <a:moveTo>
                    <a:pt x="88429" y="0"/>
                  </a:moveTo>
                  <a:lnTo>
                    <a:pt x="2498878" y="0"/>
                  </a:lnTo>
                  <a:cubicBezTo>
                    <a:pt x="2547717" y="0"/>
                    <a:pt x="2587308" y="39591"/>
                    <a:pt x="2587308" y="88429"/>
                  </a:cubicBezTo>
                  <a:lnTo>
                    <a:pt x="2587308" y="181389"/>
                  </a:lnTo>
                  <a:cubicBezTo>
                    <a:pt x="2587308" y="204842"/>
                    <a:pt x="2577991" y="227335"/>
                    <a:pt x="2561408" y="243918"/>
                  </a:cubicBezTo>
                  <a:cubicBezTo>
                    <a:pt x="2544824" y="260502"/>
                    <a:pt x="2522332" y="269819"/>
                    <a:pt x="2498878" y="269819"/>
                  </a:cubicBezTo>
                  <a:lnTo>
                    <a:pt x="88429" y="269819"/>
                  </a:lnTo>
                  <a:cubicBezTo>
                    <a:pt x="39591" y="269819"/>
                    <a:pt x="0" y="230228"/>
                    <a:pt x="0" y="181389"/>
                  </a:cubicBezTo>
                  <a:lnTo>
                    <a:pt x="0" y="88429"/>
                  </a:lnTo>
                  <a:cubicBezTo>
                    <a:pt x="0" y="64976"/>
                    <a:pt x="9317" y="42484"/>
                    <a:pt x="25900" y="25900"/>
                  </a:cubicBezTo>
                  <a:cubicBezTo>
                    <a:pt x="42484" y="9317"/>
                    <a:pt x="64976" y="0"/>
                    <a:pt x="88429" y="0"/>
                  </a:cubicBezTo>
                  <a:close/>
                </a:path>
              </a:pathLst>
            </a:custGeom>
            <a:solidFill>
              <a:srgbClr val="000000">
                <a:alpha val="0"/>
              </a:srgbClr>
            </a:solidFill>
            <a:ln w="19050" cap="rnd">
              <a:solidFill>
                <a:srgbClr val="FFFFFF"/>
              </a:solidFill>
              <a:prstDash val="solid"/>
              <a:round/>
            </a:ln>
          </p:spPr>
        </p:sp>
        <p:sp>
          <p:nvSpPr>
            <p:cNvPr name="TextBox 24" id="24"/>
            <p:cNvSpPr txBox="true"/>
            <p:nvPr/>
          </p:nvSpPr>
          <p:spPr>
            <a:xfrm>
              <a:off x="0" y="-66675"/>
              <a:ext cx="2587308" cy="336494"/>
            </a:xfrm>
            <a:prstGeom prst="rect">
              <a:avLst/>
            </a:prstGeom>
          </p:spPr>
          <p:txBody>
            <a:bodyPr anchor="ctr" rtlCol="false" tIns="50800" lIns="50800" bIns="50800" rIns="50800"/>
            <a:lstStyle/>
            <a:p>
              <a:pPr>
                <a:lnSpc>
                  <a:spcPts val="5599"/>
                </a:lnSpc>
              </a:pPr>
              <a:r>
                <a:rPr lang="en-US" sz="3999">
                  <a:solidFill>
                    <a:srgbClr val="F5F5F5"/>
                  </a:solidFill>
                  <a:latin typeface="Body Grotesque Bold"/>
                </a:rPr>
                <a:t>     5.  Sprint 5</a:t>
              </a:r>
            </a:p>
          </p:txBody>
        </p:sp>
      </p:grpSp>
      <p:grpSp>
        <p:nvGrpSpPr>
          <p:cNvPr name="Group 25" id="25"/>
          <p:cNvGrpSpPr/>
          <p:nvPr/>
        </p:nvGrpSpPr>
        <p:grpSpPr>
          <a:xfrm rot="0">
            <a:off x="8002632" y="7884436"/>
            <a:ext cx="8754912" cy="913011"/>
            <a:chOff x="0" y="0"/>
            <a:chExt cx="2587308" cy="269819"/>
          </a:xfrm>
        </p:grpSpPr>
        <p:sp>
          <p:nvSpPr>
            <p:cNvPr name="Freeform 26" id="26"/>
            <p:cNvSpPr/>
            <p:nvPr/>
          </p:nvSpPr>
          <p:spPr>
            <a:xfrm flipH="false" flipV="false" rot="0">
              <a:off x="0" y="0"/>
              <a:ext cx="2587308" cy="269819"/>
            </a:xfrm>
            <a:custGeom>
              <a:avLst/>
              <a:gdLst/>
              <a:ahLst/>
              <a:cxnLst/>
              <a:rect r="r" b="b" t="t" l="l"/>
              <a:pathLst>
                <a:path h="269819" w="2587308">
                  <a:moveTo>
                    <a:pt x="88429" y="0"/>
                  </a:moveTo>
                  <a:lnTo>
                    <a:pt x="2498878" y="0"/>
                  </a:lnTo>
                  <a:cubicBezTo>
                    <a:pt x="2547717" y="0"/>
                    <a:pt x="2587308" y="39591"/>
                    <a:pt x="2587308" y="88429"/>
                  </a:cubicBezTo>
                  <a:lnTo>
                    <a:pt x="2587308" y="181389"/>
                  </a:lnTo>
                  <a:cubicBezTo>
                    <a:pt x="2587308" y="204842"/>
                    <a:pt x="2577991" y="227335"/>
                    <a:pt x="2561408" y="243918"/>
                  </a:cubicBezTo>
                  <a:cubicBezTo>
                    <a:pt x="2544824" y="260502"/>
                    <a:pt x="2522332" y="269819"/>
                    <a:pt x="2498878" y="269819"/>
                  </a:cubicBezTo>
                  <a:lnTo>
                    <a:pt x="88429" y="269819"/>
                  </a:lnTo>
                  <a:cubicBezTo>
                    <a:pt x="39591" y="269819"/>
                    <a:pt x="0" y="230228"/>
                    <a:pt x="0" y="181389"/>
                  </a:cubicBezTo>
                  <a:lnTo>
                    <a:pt x="0" y="88429"/>
                  </a:lnTo>
                  <a:cubicBezTo>
                    <a:pt x="0" y="64976"/>
                    <a:pt x="9317" y="42484"/>
                    <a:pt x="25900" y="25900"/>
                  </a:cubicBezTo>
                  <a:cubicBezTo>
                    <a:pt x="42484" y="9317"/>
                    <a:pt x="64976" y="0"/>
                    <a:pt x="88429" y="0"/>
                  </a:cubicBezTo>
                  <a:close/>
                </a:path>
              </a:pathLst>
            </a:custGeom>
            <a:solidFill>
              <a:srgbClr val="000000">
                <a:alpha val="0"/>
              </a:srgbClr>
            </a:solidFill>
            <a:ln w="19050" cap="rnd">
              <a:solidFill>
                <a:srgbClr val="FFFFFF"/>
              </a:solidFill>
              <a:prstDash val="solid"/>
              <a:round/>
            </a:ln>
          </p:spPr>
        </p:sp>
        <p:sp>
          <p:nvSpPr>
            <p:cNvPr name="TextBox 27" id="27"/>
            <p:cNvSpPr txBox="true"/>
            <p:nvPr/>
          </p:nvSpPr>
          <p:spPr>
            <a:xfrm>
              <a:off x="0" y="-66675"/>
              <a:ext cx="2587308" cy="336494"/>
            </a:xfrm>
            <a:prstGeom prst="rect">
              <a:avLst/>
            </a:prstGeom>
          </p:spPr>
          <p:txBody>
            <a:bodyPr anchor="ctr" rtlCol="false" tIns="50800" lIns="50800" bIns="50800" rIns="50800"/>
            <a:lstStyle/>
            <a:p>
              <a:pPr>
                <a:lnSpc>
                  <a:spcPts val="5599"/>
                </a:lnSpc>
              </a:pPr>
              <a:r>
                <a:rPr lang="en-US" sz="3999">
                  <a:solidFill>
                    <a:srgbClr val="F5F5F5"/>
                  </a:solidFill>
                  <a:latin typeface="Body Grotesque Bold"/>
                </a:rPr>
                <a:t>     6.  Dashboard and dbt demo</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3 - REVIEW  </a:t>
            </a:r>
          </a:p>
        </p:txBody>
      </p:sp>
      <p:sp>
        <p:nvSpPr>
          <p:cNvPr name="TextBox 7" id="7"/>
          <p:cNvSpPr txBox="true"/>
          <p:nvPr/>
        </p:nvSpPr>
        <p:spPr>
          <a:xfrm rot="0">
            <a:off x="1447770" y="3051468"/>
            <a:ext cx="6987269" cy="3869493"/>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FFFFF"/>
                </a:solidFill>
                <a:latin typeface="Body Grotesque"/>
              </a:rPr>
              <a:t>new order data was provided, hence the data needed to be updated</a:t>
            </a:r>
          </a:p>
          <a:p>
            <a:pPr>
              <a:lnSpc>
                <a:spcPts val="4410"/>
              </a:lnSpc>
            </a:pPr>
          </a:p>
          <a:p>
            <a:pPr marL="680209" indent="-340105" lvl="1">
              <a:lnSpc>
                <a:spcPts val="4410"/>
              </a:lnSpc>
              <a:buFont typeface="Arial"/>
              <a:buChar char="•"/>
            </a:pPr>
            <a:r>
              <a:rPr lang="en-US" sz="3150">
                <a:solidFill>
                  <a:srgbClr val="FFFFFF"/>
                </a:solidFill>
                <a:latin typeface="Body Grotesque"/>
              </a:rPr>
              <a:t>utilized incremental models to append the data</a:t>
            </a:r>
          </a:p>
          <a:p>
            <a:pPr>
              <a:lnSpc>
                <a:spcPts val="4410"/>
              </a:lnSpc>
            </a:pPr>
          </a:p>
        </p:txBody>
      </p:sp>
      <p:grpSp>
        <p:nvGrpSpPr>
          <p:cNvPr name="Group 8" id="8"/>
          <p:cNvGrpSpPr/>
          <p:nvPr/>
        </p:nvGrpSpPr>
        <p:grpSpPr>
          <a:xfrm rot="0">
            <a:off x="1814671" y="2243574"/>
            <a:ext cx="5879512" cy="621139"/>
            <a:chOff x="0" y="0"/>
            <a:chExt cx="4195461" cy="443228"/>
          </a:xfrm>
        </p:grpSpPr>
        <p:sp>
          <p:nvSpPr>
            <p:cNvPr name="Freeform 9" id="9"/>
            <p:cNvSpPr/>
            <p:nvPr/>
          </p:nvSpPr>
          <p:spPr>
            <a:xfrm flipH="false" flipV="false" rot="0">
              <a:off x="0" y="0"/>
              <a:ext cx="4195461" cy="443228"/>
            </a:xfrm>
            <a:custGeom>
              <a:avLst/>
              <a:gdLst/>
              <a:ahLst/>
              <a:cxnLst/>
              <a:rect r="r" b="b" t="t" l="l"/>
              <a:pathLst>
                <a:path h="443228" w="4195461">
                  <a:moveTo>
                    <a:pt x="131676" y="0"/>
                  </a:moveTo>
                  <a:lnTo>
                    <a:pt x="4063785" y="0"/>
                  </a:lnTo>
                  <a:cubicBezTo>
                    <a:pt x="4136508" y="0"/>
                    <a:pt x="4195461" y="58953"/>
                    <a:pt x="4195461" y="131676"/>
                  </a:cubicBezTo>
                  <a:lnTo>
                    <a:pt x="4195461" y="311552"/>
                  </a:lnTo>
                  <a:cubicBezTo>
                    <a:pt x="4195461" y="346475"/>
                    <a:pt x="4181588" y="379967"/>
                    <a:pt x="4156894" y="404661"/>
                  </a:cubicBezTo>
                  <a:cubicBezTo>
                    <a:pt x="4132200" y="429355"/>
                    <a:pt x="4098708" y="443228"/>
                    <a:pt x="4063785" y="443228"/>
                  </a:cubicBezTo>
                  <a:lnTo>
                    <a:pt x="131676" y="443228"/>
                  </a:lnTo>
                  <a:cubicBezTo>
                    <a:pt x="58953" y="443228"/>
                    <a:pt x="0" y="384275"/>
                    <a:pt x="0" y="311552"/>
                  </a:cubicBezTo>
                  <a:lnTo>
                    <a:pt x="0" y="131676"/>
                  </a:lnTo>
                  <a:cubicBezTo>
                    <a:pt x="0" y="96754"/>
                    <a:pt x="13873" y="63261"/>
                    <a:pt x="38567" y="38567"/>
                  </a:cubicBezTo>
                  <a:cubicBezTo>
                    <a:pt x="63261" y="13873"/>
                    <a:pt x="96754" y="0"/>
                    <a:pt x="131676"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38100"/>
              <a:ext cx="4195461" cy="481328"/>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2049450" y="2477524"/>
            <a:ext cx="5644733"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INCREMENTING NEW DATA</a:t>
            </a:r>
          </a:p>
        </p:txBody>
      </p:sp>
      <p:sp>
        <p:nvSpPr>
          <p:cNvPr name="Freeform 12" id="12"/>
          <p:cNvSpPr/>
          <p:nvPr/>
        </p:nvSpPr>
        <p:spPr>
          <a:xfrm flipH="false" flipV="false" rot="0">
            <a:off x="8778684" y="2344174"/>
            <a:ext cx="8480616" cy="2238093"/>
          </a:xfrm>
          <a:custGeom>
            <a:avLst/>
            <a:gdLst/>
            <a:ahLst/>
            <a:cxnLst/>
            <a:rect r="r" b="b" t="t" l="l"/>
            <a:pathLst>
              <a:path h="2238093" w="8480616">
                <a:moveTo>
                  <a:pt x="0" y="0"/>
                </a:moveTo>
                <a:lnTo>
                  <a:pt x="8480616" y="0"/>
                </a:lnTo>
                <a:lnTo>
                  <a:pt x="8480616" y="2238093"/>
                </a:lnTo>
                <a:lnTo>
                  <a:pt x="0" y="2238093"/>
                </a:lnTo>
                <a:lnTo>
                  <a:pt x="0" y="0"/>
                </a:lnTo>
                <a:close/>
              </a:path>
            </a:pathLst>
          </a:custGeom>
          <a:blipFill>
            <a:blip r:embed="rId4"/>
            <a:stretch>
              <a:fillRect l="0" t="0" r="0" b="0"/>
            </a:stretch>
          </a:blipFill>
        </p:spPr>
      </p:sp>
      <p:sp>
        <p:nvSpPr>
          <p:cNvPr name="Freeform 13" id="13"/>
          <p:cNvSpPr/>
          <p:nvPr/>
        </p:nvSpPr>
        <p:spPr>
          <a:xfrm flipH="false" flipV="false" rot="0">
            <a:off x="8778684" y="5239492"/>
            <a:ext cx="8539893" cy="2001707"/>
          </a:xfrm>
          <a:custGeom>
            <a:avLst/>
            <a:gdLst/>
            <a:ahLst/>
            <a:cxnLst/>
            <a:rect r="r" b="b" t="t" l="l"/>
            <a:pathLst>
              <a:path h="2001707" w="8539893">
                <a:moveTo>
                  <a:pt x="0" y="0"/>
                </a:moveTo>
                <a:lnTo>
                  <a:pt x="8539892" y="0"/>
                </a:lnTo>
                <a:lnTo>
                  <a:pt x="8539892" y="2001707"/>
                </a:lnTo>
                <a:lnTo>
                  <a:pt x="0" y="2001707"/>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814671" y="2243574"/>
            <a:ext cx="5879512" cy="621139"/>
            <a:chOff x="0" y="0"/>
            <a:chExt cx="4195461" cy="443228"/>
          </a:xfrm>
        </p:grpSpPr>
        <p:sp>
          <p:nvSpPr>
            <p:cNvPr name="Freeform 7" id="7"/>
            <p:cNvSpPr/>
            <p:nvPr/>
          </p:nvSpPr>
          <p:spPr>
            <a:xfrm flipH="false" flipV="false" rot="0">
              <a:off x="0" y="0"/>
              <a:ext cx="4195461" cy="443228"/>
            </a:xfrm>
            <a:custGeom>
              <a:avLst/>
              <a:gdLst/>
              <a:ahLst/>
              <a:cxnLst/>
              <a:rect r="r" b="b" t="t" l="l"/>
              <a:pathLst>
                <a:path h="443228" w="4195461">
                  <a:moveTo>
                    <a:pt x="131676" y="0"/>
                  </a:moveTo>
                  <a:lnTo>
                    <a:pt x="4063785" y="0"/>
                  </a:lnTo>
                  <a:cubicBezTo>
                    <a:pt x="4136508" y="0"/>
                    <a:pt x="4195461" y="58953"/>
                    <a:pt x="4195461" y="131676"/>
                  </a:cubicBezTo>
                  <a:lnTo>
                    <a:pt x="4195461" y="311552"/>
                  </a:lnTo>
                  <a:cubicBezTo>
                    <a:pt x="4195461" y="346475"/>
                    <a:pt x="4181588" y="379967"/>
                    <a:pt x="4156894" y="404661"/>
                  </a:cubicBezTo>
                  <a:cubicBezTo>
                    <a:pt x="4132200" y="429355"/>
                    <a:pt x="4098708" y="443228"/>
                    <a:pt x="4063785" y="443228"/>
                  </a:cubicBezTo>
                  <a:lnTo>
                    <a:pt x="131676" y="443228"/>
                  </a:lnTo>
                  <a:cubicBezTo>
                    <a:pt x="58953" y="443228"/>
                    <a:pt x="0" y="384275"/>
                    <a:pt x="0" y="311552"/>
                  </a:cubicBezTo>
                  <a:lnTo>
                    <a:pt x="0" y="131676"/>
                  </a:lnTo>
                  <a:cubicBezTo>
                    <a:pt x="0" y="96754"/>
                    <a:pt x="13873" y="63261"/>
                    <a:pt x="38567" y="38567"/>
                  </a:cubicBezTo>
                  <a:cubicBezTo>
                    <a:pt x="63261" y="13873"/>
                    <a:pt x="96754" y="0"/>
                    <a:pt x="131676"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4195461" cy="481328"/>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1143744" y="2566692"/>
            <a:ext cx="6755954" cy="2262459"/>
          </a:xfrm>
          <a:custGeom>
            <a:avLst/>
            <a:gdLst/>
            <a:ahLst/>
            <a:cxnLst/>
            <a:rect r="r" b="b" t="t" l="l"/>
            <a:pathLst>
              <a:path h="2262459" w="6755954">
                <a:moveTo>
                  <a:pt x="0" y="0"/>
                </a:moveTo>
                <a:lnTo>
                  <a:pt x="6755954" y="0"/>
                </a:lnTo>
                <a:lnTo>
                  <a:pt x="6755954" y="2262459"/>
                </a:lnTo>
                <a:lnTo>
                  <a:pt x="0" y="2262459"/>
                </a:lnTo>
                <a:lnTo>
                  <a:pt x="0" y="0"/>
                </a:lnTo>
                <a:close/>
              </a:path>
            </a:pathLst>
          </a:custGeom>
          <a:blipFill>
            <a:blip r:embed="rId4"/>
            <a:stretch>
              <a:fillRect l="0" t="0" r="0" b="0"/>
            </a:stretch>
          </a:blipFill>
        </p:spPr>
      </p:sp>
      <p:sp>
        <p:nvSpPr>
          <p:cNvPr name="Freeform 10" id="10"/>
          <p:cNvSpPr/>
          <p:nvPr/>
        </p:nvSpPr>
        <p:spPr>
          <a:xfrm flipH="false" flipV="false" rot="0">
            <a:off x="9144000" y="1994729"/>
            <a:ext cx="1447642" cy="7682659"/>
          </a:xfrm>
          <a:custGeom>
            <a:avLst/>
            <a:gdLst/>
            <a:ahLst/>
            <a:cxnLst/>
            <a:rect r="r" b="b" t="t" l="l"/>
            <a:pathLst>
              <a:path h="7682659" w="1447642">
                <a:moveTo>
                  <a:pt x="0" y="0"/>
                </a:moveTo>
                <a:lnTo>
                  <a:pt x="1447642" y="0"/>
                </a:lnTo>
                <a:lnTo>
                  <a:pt x="1447642" y="7682660"/>
                </a:lnTo>
                <a:lnTo>
                  <a:pt x="0" y="7682660"/>
                </a:lnTo>
                <a:lnTo>
                  <a:pt x="0" y="0"/>
                </a:lnTo>
                <a:close/>
              </a:path>
            </a:pathLst>
          </a:custGeom>
          <a:blipFill>
            <a:blip r:embed="rId5"/>
            <a:stretch>
              <a:fillRect l="0" t="0" r="0" b="0"/>
            </a:stretch>
          </a:blipFill>
        </p:spPr>
      </p:sp>
      <p:sp>
        <p:nvSpPr>
          <p:cNvPr name="TextBox 11" id="11"/>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3 - REVIEW  </a:t>
            </a:r>
          </a:p>
        </p:txBody>
      </p:sp>
      <p:sp>
        <p:nvSpPr>
          <p:cNvPr name="TextBox 12" id="12"/>
          <p:cNvSpPr txBox="true"/>
          <p:nvPr/>
        </p:nvSpPr>
        <p:spPr>
          <a:xfrm rot="0">
            <a:off x="1447770" y="3051468"/>
            <a:ext cx="6987269" cy="5537650"/>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FFFFF"/>
                </a:solidFill>
                <a:latin typeface="Body Grotesque"/>
              </a:rPr>
              <a:t>As the Region Columns in all our tables had discrepancies in the format (e.g. ISO2 Format, and others are in its full name)</a:t>
            </a:r>
          </a:p>
          <a:p>
            <a:pPr>
              <a:lnSpc>
                <a:spcPts val="4410"/>
              </a:lnSpc>
            </a:pPr>
          </a:p>
          <a:p>
            <a:pPr marL="680209" indent="-340105" lvl="1">
              <a:lnSpc>
                <a:spcPts val="4410"/>
              </a:lnSpc>
              <a:buFont typeface="Arial"/>
              <a:buChar char="•"/>
            </a:pPr>
            <a:r>
              <a:rPr lang="en-US" sz="3150">
                <a:solidFill>
                  <a:srgbClr val="FFFFFF"/>
                </a:solidFill>
                <a:latin typeface="Body Grotesque"/>
              </a:rPr>
              <a:t>We decided to get rid of the region table columns as they did not add any value if their values are not in the same format</a:t>
            </a:r>
          </a:p>
          <a:p>
            <a:pPr>
              <a:lnSpc>
                <a:spcPts val="4410"/>
              </a:lnSpc>
            </a:pPr>
          </a:p>
        </p:txBody>
      </p:sp>
      <p:sp>
        <p:nvSpPr>
          <p:cNvPr name="TextBox 13" id="13"/>
          <p:cNvSpPr txBox="true"/>
          <p:nvPr/>
        </p:nvSpPr>
        <p:spPr>
          <a:xfrm rot="0">
            <a:off x="2002413" y="2458474"/>
            <a:ext cx="6160648" cy="330735"/>
          </a:xfrm>
          <a:prstGeom prst="rect">
            <a:avLst/>
          </a:prstGeom>
        </p:spPr>
        <p:txBody>
          <a:bodyPr anchor="t" rtlCol="false" tIns="0" lIns="0" bIns="0" rIns="0">
            <a:spAutoFit/>
          </a:bodyPr>
          <a:lstStyle/>
          <a:p>
            <a:pPr>
              <a:lnSpc>
                <a:spcPts val="2358"/>
              </a:lnSpc>
            </a:pPr>
            <a:r>
              <a:rPr lang="en-US" sz="2948">
                <a:solidFill>
                  <a:srgbClr val="FFFFFF"/>
                </a:solidFill>
                <a:latin typeface="Body Grotesque Bold"/>
              </a:rPr>
              <a:t>REMOVING REGION COLUMNS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2188625" y="2243574"/>
            <a:ext cx="5505558" cy="621139"/>
            <a:chOff x="0" y="0"/>
            <a:chExt cx="3928618" cy="443228"/>
          </a:xfrm>
        </p:grpSpPr>
        <p:sp>
          <p:nvSpPr>
            <p:cNvPr name="Freeform 7" id="7"/>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0144125" y="2009994"/>
            <a:ext cx="6023157" cy="3679128"/>
          </a:xfrm>
          <a:custGeom>
            <a:avLst/>
            <a:gdLst/>
            <a:ahLst/>
            <a:cxnLst/>
            <a:rect r="r" b="b" t="t" l="l"/>
            <a:pathLst>
              <a:path h="3679128" w="6023157">
                <a:moveTo>
                  <a:pt x="0" y="0"/>
                </a:moveTo>
                <a:lnTo>
                  <a:pt x="6023157" y="0"/>
                </a:lnTo>
                <a:lnTo>
                  <a:pt x="6023157" y="3679127"/>
                </a:lnTo>
                <a:lnTo>
                  <a:pt x="0" y="3679127"/>
                </a:lnTo>
                <a:lnTo>
                  <a:pt x="0" y="0"/>
                </a:lnTo>
                <a:close/>
              </a:path>
            </a:pathLst>
          </a:custGeom>
          <a:blipFill>
            <a:blip r:embed="rId4"/>
            <a:stretch>
              <a:fillRect l="0" t="-17424" r="0" b="-17424"/>
            </a:stretch>
          </a:blipFill>
        </p:spPr>
      </p:sp>
      <p:sp>
        <p:nvSpPr>
          <p:cNvPr name="Freeform 10" id="10"/>
          <p:cNvSpPr/>
          <p:nvPr/>
        </p:nvSpPr>
        <p:spPr>
          <a:xfrm flipH="false" flipV="false" rot="0">
            <a:off x="8920807" y="5808855"/>
            <a:ext cx="8175748" cy="3671851"/>
          </a:xfrm>
          <a:custGeom>
            <a:avLst/>
            <a:gdLst/>
            <a:ahLst/>
            <a:cxnLst/>
            <a:rect r="r" b="b" t="t" l="l"/>
            <a:pathLst>
              <a:path h="3671851" w="8175748">
                <a:moveTo>
                  <a:pt x="0" y="0"/>
                </a:moveTo>
                <a:lnTo>
                  <a:pt x="8175748" y="0"/>
                </a:lnTo>
                <a:lnTo>
                  <a:pt x="8175748" y="3671852"/>
                </a:lnTo>
                <a:lnTo>
                  <a:pt x="0" y="3671852"/>
                </a:lnTo>
                <a:lnTo>
                  <a:pt x="0" y="0"/>
                </a:lnTo>
                <a:close/>
              </a:path>
            </a:pathLst>
          </a:custGeom>
          <a:blipFill>
            <a:blip r:embed="rId5"/>
            <a:stretch>
              <a:fillRect l="0" t="0" r="0" b="0"/>
            </a:stretch>
          </a:blipFill>
        </p:spPr>
      </p:sp>
      <p:sp>
        <p:nvSpPr>
          <p:cNvPr name="TextBox 11" id="11"/>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3 - REVIEW  </a:t>
            </a:r>
          </a:p>
        </p:txBody>
      </p:sp>
      <p:sp>
        <p:nvSpPr>
          <p:cNvPr name="TextBox 12" id="12"/>
          <p:cNvSpPr txBox="true"/>
          <p:nvPr/>
        </p:nvSpPr>
        <p:spPr>
          <a:xfrm rot="0">
            <a:off x="1447770" y="3051468"/>
            <a:ext cx="6987269" cy="2757388"/>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FFFFF"/>
                </a:solidFill>
                <a:latin typeface="Body Grotesque"/>
              </a:rPr>
              <a:t>fill information on all columns in dbt core </a:t>
            </a:r>
          </a:p>
          <a:p>
            <a:pPr>
              <a:lnSpc>
                <a:spcPts val="4410"/>
              </a:lnSpc>
            </a:pPr>
          </a:p>
          <a:p>
            <a:pPr marL="680209" indent="-340105" lvl="1">
              <a:lnSpc>
                <a:spcPts val="4410"/>
              </a:lnSpc>
              <a:buFont typeface="Arial"/>
              <a:buChar char="•"/>
            </a:pPr>
            <a:r>
              <a:rPr lang="en-US" sz="3150">
                <a:solidFill>
                  <a:srgbClr val="FFFFFF"/>
                </a:solidFill>
                <a:latin typeface="Body Grotesque"/>
              </a:rPr>
              <a:t>generate documentation online </a:t>
            </a:r>
          </a:p>
          <a:p>
            <a:pPr>
              <a:lnSpc>
                <a:spcPts val="4410"/>
              </a:lnSpc>
            </a:pPr>
          </a:p>
        </p:txBody>
      </p:sp>
      <p:sp>
        <p:nvSpPr>
          <p:cNvPr name="TextBox 13" id="13"/>
          <p:cNvSpPr txBox="true"/>
          <p:nvPr/>
        </p:nvSpPr>
        <p:spPr>
          <a:xfrm rot="0">
            <a:off x="3133951" y="2441518"/>
            <a:ext cx="3991495"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DOCUMENTATION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3050173" y="367529"/>
            <a:ext cx="12673263" cy="1322342"/>
            <a:chOff x="0" y="0"/>
            <a:chExt cx="4247881" cy="443228"/>
          </a:xfrm>
        </p:grpSpPr>
        <p:sp>
          <p:nvSpPr>
            <p:cNvPr name="Freeform 4" id="4"/>
            <p:cNvSpPr/>
            <p:nvPr/>
          </p:nvSpPr>
          <p:spPr>
            <a:xfrm flipH="false" flipV="false" rot="0">
              <a:off x="0" y="0"/>
              <a:ext cx="4247881" cy="443228"/>
            </a:xfrm>
            <a:custGeom>
              <a:avLst/>
              <a:gdLst/>
              <a:ahLst/>
              <a:cxnLst/>
              <a:rect r="r" b="b" t="t" l="l"/>
              <a:pathLst>
                <a:path h="443228" w="4247881">
                  <a:moveTo>
                    <a:pt x="61089" y="0"/>
                  </a:moveTo>
                  <a:lnTo>
                    <a:pt x="4186792" y="0"/>
                  </a:lnTo>
                  <a:cubicBezTo>
                    <a:pt x="4220530" y="0"/>
                    <a:pt x="4247881" y="27350"/>
                    <a:pt x="4247881" y="61089"/>
                  </a:cubicBezTo>
                  <a:lnTo>
                    <a:pt x="4247881" y="382140"/>
                  </a:lnTo>
                  <a:cubicBezTo>
                    <a:pt x="4247881" y="398341"/>
                    <a:pt x="4241445" y="413880"/>
                    <a:pt x="4229988" y="425336"/>
                  </a:cubicBezTo>
                  <a:cubicBezTo>
                    <a:pt x="4218532" y="436792"/>
                    <a:pt x="4202994" y="443228"/>
                    <a:pt x="4186792" y="443228"/>
                  </a:cubicBezTo>
                  <a:lnTo>
                    <a:pt x="61089" y="443228"/>
                  </a:lnTo>
                  <a:cubicBezTo>
                    <a:pt x="27350" y="443228"/>
                    <a:pt x="0" y="415878"/>
                    <a:pt x="0" y="382140"/>
                  </a:cubicBezTo>
                  <a:lnTo>
                    <a:pt x="0" y="61089"/>
                  </a:lnTo>
                  <a:cubicBezTo>
                    <a:pt x="0" y="27350"/>
                    <a:pt x="27350" y="0"/>
                    <a:pt x="61089"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247881"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864621" y="3663747"/>
            <a:ext cx="2959505" cy="2959505"/>
            <a:chOff x="0" y="0"/>
            <a:chExt cx="3946007" cy="3946007"/>
          </a:xfrm>
        </p:grpSpPr>
        <p:sp>
          <p:nvSpPr>
            <p:cNvPr name="Freeform 7" id="7"/>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FF3131"/>
            </a:solidFill>
          </p:spPr>
        </p:sp>
        <p:sp>
          <p:nvSpPr>
            <p:cNvPr name="Freeform 8" id="8"/>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9" id="9"/>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team was unable to come to an agreement for delegating testing of tables  -Lulu</a:t>
              </a:r>
            </a:p>
          </p:txBody>
        </p:sp>
      </p:grpSp>
      <p:grpSp>
        <p:nvGrpSpPr>
          <p:cNvPr name="Group 10" id="10"/>
          <p:cNvGrpSpPr/>
          <p:nvPr/>
        </p:nvGrpSpPr>
        <p:grpSpPr>
          <a:xfrm rot="0">
            <a:off x="7664247" y="3663747"/>
            <a:ext cx="2959505" cy="2959505"/>
            <a:chOff x="0" y="0"/>
            <a:chExt cx="3946007" cy="3946007"/>
          </a:xfrm>
        </p:grpSpPr>
        <p:sp>
          <p:nvSpPr>
            <p:cNvPr name="Freeform 11" id="11"/>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6CE5E8"/>
            </a:solidFill>
          </p:spPr>
        </p:sp>
        <p:sp>
          <p:nvSpPr>
            <p:cNvPr name="Freeform 12" id="12"/>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13" id="13"/>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team was not consistent in standardizing of formatting -Ian</a:t>
              </a:r>
            </a:p>
          </p:txBody>
        </p:sp>
      </p:grpSp>
      <p:grpSp>
        <p:nvGrpSpPr>
          <p:cNvPr name="Group 14" id="14"/>
          <p:cNvGrpSpPr/>
          <p:nvPr/>
        </p:nvGrpSpPr>
        <p:grpSpPr>
          <a:xfrm rot="0">
            <a:off x="13821473" y="3663747"/>
            <a:ext cx="2959505" cy="2959505"/>
            <a:chOff x="0" y="0"/>
            <a:chExt cx="3946007" cy="3946007"/>
          </a:xfrm>
        </p:grpSpPr>
        <p:sp>
          <p:nvSpPr>
            <p:cNvPr name="Freeform 15" id="15"/>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16" id="16"/>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17" id="17"/>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team managed to understand incremental models and execute it -Clayton</a:t>
              </a:r>
            </a:p>
          </p:txBody>
        </p:sp>
      </p:grpSp>
      <p:sp>
        <p:nvSpPr>
          <p:cNvPr name="AutoShape 18" id="18"/>
          <p:cNvSpPr/>
          <p:nvPr/>
        </p:nvSpPr>
        <p:spPr>
          <a:xfrm flipV="true">
            <a:off x="6451953" y="2058855"/>
            <a:ext cx="0" cy="9156086"/>
          </a:xfrm>
          <a:prstGeom prst="line">
            <a:avLst/>
          </a:prstGeom>
          <a:ln cap="flat" w="38100">
            <a:solidFill>
              <a:srgbClr val="FFFFFF"/>
            </a:solidFill>
            <a:prstDash val="solid"/>
            <a:headEnd type="none" len="sm" w="sm"/>
            <a:tailEnd type="none" len="sm" w="sm"/>
          </a:ln>
        </p:spPr>
      </p:sp>
      <p:sp>
        <p:nvSpPr>
          <p:cNvPr name="AutoShape 19" id="19"/>
          <p:cNvSpPr/>
          <p:nvPr/>
        </p:nvSpPr>
        <p:spPr>
          <a:xfrm flipV="true">
            <a:off x="11959727" y="2058855"/>
            <a:ext cx="0" cy="9156086"/>
          </a:xfrm>
          <a:prstGeom prst="line">
            <a:avLst/>
          </a:prstGeom>
          <a:ln cap="flat" w="38100">
            <a:solidFill>
              <a:srgbClr val="FFFFFF"/>
            </a:solidFill>
            <a:prstDash val="solid"/>
            <a:headEnd type="none" len="sm" w="sm"/>
            <a:tailEnd type="none" len="sm" w="sm"/>
          </a:ln>
        </p:spPr>
      </p:sp>
      <p:sp>
        <p:nvSpPr>
          <p:cNvPr name="AutoShape 20" id="20"/>
          <p:cNvSpPr/>
          <p:nvPr/>
        </p:nvSpPr>
        <p:spPr>
          <a:xfrm flipH="true">
            <a:off x="0" y="2819428"/>
            <a:ext cx="18288000" cy="0"/>
          </a:xfrm>
          <a:prstGeom prst="line">
            <a:avLst/>
          </a:prstGeom>
          <a:ln cap="flat" w="38100">
            <a:solidFill>
              <a:srgbClr val="FFFFFF"/>
            </a:solidFill>
            <a:prstDash val="solid"/>
            <a:headEnd type="none" len="sm" w="sm"/>
            <a:tailEnd type="none" len="sm" w="sm"/>
          </a:ln>
        </p:spPr>
      </p:sp>
      <p:sp>
        <p:nvSpPr>
          <p:cNvPr name="AutoShape 21" id="21"/>
          <p:cNvSpPr/>
          <p:nvPr/>
        </p:nvSpPr>
        <p:spPr>
          <a:xfrm flipH="true">
            <a:off x="0" y="2058855"/>
            <a:ext cx="18349840" cy="0"/>
          </a:xfrm>
          <a:prstGeom prst="line">
            <a:avLst/>
          </a:prstGeom>
          <a:ln cap="flat" w="38100">
            <a:solidFill>
              <a:srgbClr val="FFFFFF"/>
            </a:solidFill>
            <a:prstDash val="solid"/>
            <a:headEnd type="none" len="sm" w="sm"/>
            <a:tailEnd type="none" len="sm" w="sm"/>
          </a:ln>
        </p:spPr>
      </p:sp>
      <p:grpSp>
        <p:nvGrpSpPr>
          <p:cNvPr name="Group 22" id="22"/>
          <p:cNvGrpSpPr/>
          <p:nvPr/>
        </p:nvGrpSpPr>
        <p:grpSpPr>
          <a:xfrm rot="0">
            <a:off x="7664247" y="6975678"/>
            <a:ext cx="2959505" cy="2959505"/>
            <a:chOff x="0" y="0"/>
            <a:chExt cx="3946007" cy="3946007"/>
          </a:xfrm>
        </p:grpSpPr>
        <p:sp>
          <p:nvSpPr>
            <p:cNvPr name="Freeform 23" id="23"/>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6CE5E8"/>
            </a:solidFill>
          </p:spPr>
        </p:sp>
        <p:sp>
          <p:nvSpPr>
            <p:cNvPr name="Freeform 24" id="24"/>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25" id="25"/>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difficulties delegating tasks at first - Tristan</a:t>
              </a:r>
            </a:p>
          </p:txBody>
        </p:sp>
      </p:grpSp>
      <p:grpSp>
        <p:nvGrpSpPr>
          <p:cNvPr name="Group 26" id="26"/>
          <p:cNvGrpSpPr/>
          <p:nvPr/>
        </p:nvGrpSpPr>
        <p:grpSpPr>
          <a:xfrm rot="0">
            <a:off x="13821473" y="6975678"/>
            <a:ext cx="2959505" cy="2959505"/>
            <a:chOff x="0" y="0"/>
            <a:chExt cx="3946007" cy="3946007"/>
          </a:xfrm>
        </p:grpSpPr>
        <p:sp>
          <p:nvSpPr>
            <p:cNvPr name="Freeform 27" id="27"/>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28" id="28"/>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29" id="29"/>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team was able to compromise and communicate to delegate tasks -Syed</a:t>
              </a:r>
            </a:p>
          </p:txBody>
        </p:sp>
      </p:grpSp>
      <p:grpSp>
        <p:nvGrpSpPr>
          <p:cNvPr name="Group 30" id="30"/>
          <p:cNvGrpSpPr/>
          <p:nvPr/>
        </p:nvGrpSpPr>
        <p:grpSpPr>
          <a:xfrm rot="0">
            <a:off x="7664247" y="6040218"/>
            <a:ext cx="2778138" cy="424427"/>
            <a:chOff x="0" y="0"/>
            <a:chExt cx="731691" cy="111783"/>
          </a:xfrm>
        </p:grpSpPr>
        <p:sp>
          <p:nvSpPr>
            <p:cNvPr name="Freeform 31" id="31"/>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6CE5E8"/>
            </a:solidFill>
          </p:spPr>
        </p:sp>
        <p:sp>
          <p:nvSpPr>
            <p:cNvPr name="TextBox 32" id="32"/>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33" id="33"/>
          <p:cNvGrpSpPr/>
          <p:nvPr/>
        </p:nvGrpSpPr>
        <p:grpSpPr>
          <a:xfrm rot="0">
            <a:off x="7664247" y="9392690"/>
            <a:ext cx="2778138" cy="424427"/>
            <a:chOff x="0" y="0"/>
            <a:chExt cx="731691" cy="111783"/>
          </a:xfrm>
        </p:grpSpPr>
        <p:sp>
          <p:nvSpPr>
            <p:cNvPr name="Freeform 34" id="34"/>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6CE5E8"/>
            </a:solidFill>
          </p:spPr>
        </p:sp>
        <p:sp>
          <p:nvSpPr>
            <p:cNvPr name="TextBox 35" id="35"/>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36" id="36"/>
          <p:cNvGrpSpPr/>
          <p:nvPr/>
        </p:nvGrpSpPr>
        <p:grpSpPr>
          <a:xfrm rot="0">
            <a:off x="1955304" y="6040218"/>
            <a:ext cx="2778138" cy="424427"/>
            <a:chOff x="0" y="0"/>
            <a:chExt cx="731691" cy="111783"/>
          </a:xfrm>
        </p:grpSpPr>
        <p:sp>
          <p:nvSpPr>
            <p:cNvPr name="Freeform 37" id="37"/>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FF3131"/>
            </a:solidFill>
          </p:spPr>
        </p:sp>
        <p:sp>
          <p:nvSpPr>
            <p:cNvPr name="TextBox 38" id="38"/>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39" id="39"/>
          <p:cNvGrpSpPr/>
          <p:nvPr/>
        </p:nvGrpSpPr>
        <p:grpSpPr>
          <a:xfrm rot="0">
            <a:off x="13912157" y="9392690"/>
            <a:ext cx="2778138" cy="424427"/>
            <a:chOff x="0" y="0"/>
            <a:chExt cx="731691" cy="111783"/>
          </a:xfrm>
        </p:grpSpPr>
        <p:sp>
          <p:nvSpPr>
            <p:cNvPr name="Freeform 40" id="40"/>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C1FF72"/>
            </a:solidFill>
          </p:spPr>
        </p:sp>
        <p:sp>
          <p:nvSpPr>
            <p:cNvPr name="TextBox 41" id="41"/>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42" id="42"/>
          <p:cNvGrpSpPr/>
          <p:nvPr/>
        </p:nvGrpSpPr>
        <p:grpSpPr>
          <a:xfrm rot="0">
            <a:off x="13912157" y="6040218"/>
            <a:ext cx="2778138" cy="424427"/>
            <a:chOff x="0" y="0"/>
            <a:chExt cx="731691" cy="111783"/>
          </a:xfrm>
        </p:grpSpPr>
        <p:sp>
          <p:nvSpPr>
            <p:cNvPr name="Freeform 43" id="43"/>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C1FF72"/>
            </a:solidFill>
          </p:spPr>
        </p:sp>
        <p:sp>
          <p:nvSpPr>
            <p:cNvPr name="TextBox 44" id="44"/>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sp>
        <p:nvSpPr>
          <p:cNvPr name="TextBox 45" id="45"/>
          <p:cNvSpPr txBox="true"/>
          <p:nvPr/>
        </p:nvSpPr>
        <p:spPr>
          <a:xfrm rot="0">
            <a:off x="3562184" y="771745"/>
            <a:ext cx="12681116"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3 - RETROSPECTIVE  </a:t>
            </a:r>
          </a:p>
        </p:txBody>
      </p:sp>
      <p:sp>
        <p:nvSpPr>
          <p:cNvPr name="TextBox 46" id="46"/>
          <p:cNvSpPr txBox="true"/>
          <p:nvPr/>
        </p:nvSpPr>
        <p:spPr>
          <a:xfrm rot="0">
            <a:off x="2662461"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Mad</a:t>
            </a:r>
          </a:p>
        </p:txBody>
      </p:sp>
      <p:sp>
        <p:nvSpPr>
          <p:cNvPr name="TextBox 47" id="47"/>
          <p:cNvSpPr txBox="true"/>
          <p:nvPr/>
        </p:nvSpPr>
        <p:spPr>
          <a:xfrm rot="0">
            <a:off x="8839593"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Sad</a:t>
            </a:r>
          </a:p>
        </p:txBody>
      </p:sp>
      <p:sp>
        <p:nvSpPr>
          <p:cNvPr name="TextBox 48" id="48"/>
          <p:cNvSpPr txBox="true"/>
          <p:nvPr/>
        </p:nvSpPr>
        <p:spPr>
          <a:xfrm rot="0">
            <a:off x="14754014"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Glad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sp>
        <p:nvSpPr>
          <p:cNvPr name="TextBox 3" id="3"/>
          <p:cNvSpPr txBox="true"/>
          <p:nvPr/>
        </p:nvSpPr>
        <p:spPr>
          <a:xfrm rot="0">
            <a:off x="5319878" y="4409933"/>
            <a:ext cx="7648243" cy="1705259"/>
          </a:xfrm>
          <a:prstGeom prst="rect">
            <a:avLst/>
          </a:prstGeom>
        </p:spPr>
        <p:txBody>
          <a:bodyPr anchor="t" rtlCol="false" tIns="0" lIns="0" bIns="0" rIns="0">
            <a:spAutoFit/>
          </a:bodyPr>
          <a:lstStyle/>
          <a:p>
            <a:pPr algn="ctr">
              <a:lnSpc>
                <a:spcPts val="12761"/>
              </a:lnSpc>
            </a:pPr>
            <a:r>
              <a:rPr lang="en-US" sz="12761">
                <a:solidFill>
                  <a:srgbClr val="FFFFFF"/>
                </a:solidFill>
                <a:latin typeface="Body Grotesque Bold"/>
              </a:rPr>
              <a:t>SPRINT 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530840" y="2537986"/>
            <a:ext cx="5505558" cy="621139"/>
            <a:chOff x="0" y="0"/>
            <a:chExt cx="3928618" cy="443228"/>
          </a:xfrm>
        </p:grpSpPr>
        <p:sp>
          <p:nvSpPr>
            <p:cNvPr name="Freeform 7" id="7"/>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aphicFrame>
        <p:nvGraphicFramePr>
          <p:cNvPr name="Table 9" id="9"/>
          <p:cNvGraphicFramePr>
            <a:graphicFrameLocks noGrp="true"/>
          </p:cNvGraphicFramePr>
          <p:nvPr/>
        </p:nvGraphicFramePr>
        <p:xfrm>
          <a:off x="7068326" y="2537986"/>
          <a:ext cx="10982296" cy="6720314"/>
        </p:xfrm>
        <a:graphic>
          <a:graphicData uri="http://schemas.openxmlformats.org/drawingml/2006/table">
            <a:tbl>
              <a:tblPr/>
              <a:tblGrid>
                <a:gridCol w="5827771"/>
                <a:gridCol w="5154525"/>
              </a:tblGrid>
              <a:tr h="775395">
                <a:tc>
                  <a:txBody>
                    <a:bodyPr anchor="t" rtlCol="false"/>
                    <a:lstStyle/>
                    <a:p>
                      <a:pPr algn="ctr">
                        <a:lnSpc>
                          <a:spcPts val="2800"/>
                        </a:lnSpc>
                        <a:defRPr/>
                      </a:pPr>
                      <a:r>
                        <a:rPr lang="en-US" sz="2000">
                          <a:solidFill>
                            <a:srgbClr val="00004D"/>
                          </a:solidFill>
                          <a:latin typeface="Body Grotesque Bold"/>
                        </a:rPr>
                        <a:t>Sprint Backlog Item</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solidFill>
                      <a:srgbClr val="F5F5F5"/>
                    </a:solidFill>
                  </a:tcPr>
                </a:tc>
                <a:tc>
                  <a:txBody>
                    <a:bodyPr anchor="t" rtlCol="false"/>
                    <a:lstStyle/>
                    <a:p>
                      <a:pPr algn="ctr">
                        <a:lnSpc>
                          <a:spcPts val="2800"/>
                        </a:lnSpc>
                        <a:defRPr/>
                      </a:pPr>
                      <a:r>
                        <a:rPr lang="en-US" sz="2000">
                          <a:solidFill>
                            <a:srgbClr val="00004D"/>
                          </a:solidFill>
                          <a:latin typeface="Body Grotesque Bold"/>
                        </a:rPr>
                        <a:t>Story Points</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solidFill>
                      <a:srgbClr val="F5F5F5"/>
                    </a:solidFill>
                  </a:tcPr>
                </a:tc>
              </a:tr>
              <a:tr h="1516120">
                <a:tc>
                  <a:txBody>
                    <a:bodyPr anchor="t" rtlCol="false"/>
                    <a:lstStyle/>
                    <a:p>
                      <a:pPr algn="ctr">
                        <a:lnSpc>
                          <a:spcPts val="2800"/>
                        </a:lnSpc>
                        <a:defRPr/>
                      </a:pPr>
                      <a:r>
                        <a:rPr lang="en-US" sz="2000">
                          <a:solidFill>
                            <a:srgbClr val="F5F5F5"/>
                          </a:solidFill>
                          <a:latin typeface="Body Grotesque Bold"/>
                        </a:rPr>
                        <a:t>Create staging file for reporting</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Bold"/>
                        </a:rPr>
                        <a:t>13</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r h="2162284">
                <a:tc>
                  <a:txBody>
                    <a:bodyPr anchor="t" rtlCol="false"/>
                    <a:lstStyle/>
                    <a:p>
                      <a:pPr algn="ctr">
                        <a:lnSpc>
                          <a:spcPts val="2800"/>
                        </a:lnSpc>
                        <a:defRPr/>
                      </a:pPr>
                      <a:r>
                        <a:rPr lang="en-US" sz="2000">
                          <a:solidFill>
                            <a:srgbClr val="F5F5F5"/>
                          </a:solidFill>
                          <a:latin typeface="Body Grotesque Bold"/>
                        </a:rPr>
                        <a:t>Create reports from staging file</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Bold"/>
                        </a:rPr>
                        <a:t>8</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r h="2266516">
                <a:tc>
                  <a:txBody>
                    <a:bodyPr anchor="t" rtlCol="false"/>
                    <a:lstStyle/>
                    <a:p>
                      <a:pPr algn="ctr">
                        <a:lnSpc>
                          <a:spcPts val="2800"/>
                        </a:lnSpc>
                        <a:defRPr/>
                      </a:pPr>
                      <a:r>
                        <a:rPr lang="en-US" sz="2000">
                          <a:solidFill>
                            <a:srgbClr val="F5F5F5"/>
                          </a:solidFill>
                          <a:latin typeface="Body Grotesque Bold"/>
                        </a:rPr>
                        <a:t>Connect Snowflake to PowerBI </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Bold"/>
                        </a:rPr>
                        <a:t>3</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bl>
          </a:graphicData>
        </a:graphic>
      </p:graphicFrame>
      <p:sp>
        <p:nvSpPr>
          <p:cNvPr name="TextBox 10" id="10"/>
          <p:cNvSpPr txBox="true"/>
          <p:nvPr/>
        </p:nvSpPr>
        <p:spPr>
          <a:xfrm rot="0">
            <a:off x="3995975" y="771745"/>
            <a:ext cx="10814381" cy="780611"/>
          </a:xfrm>
          <a:prstGeom prst="rect">
            <a:avLst/>
          </a:prstGeom>
        </p:spPr>
        <p:txBody>
          <a:bodyPr anchor="t" rtlCol="false" tIns="0" lIns="0" bIns="0" rIns="0">
            <a:spAutoFit/>
          </a:bodyPr>
          <a:lstStyle/>
          <a:p>
            <a:pPr>
              <a:lnSpc>
                <a:spcPts val="5531"/>
              </a:lnSpc>
            </a:pPr>
            <a:r>
              <a:rPr lang="en-US" sz="6914">
                <a:solidFill>
                  <a:srgbClr val="F5F5F5"/>
                </a:solidFill>
                <a:latin typeface="Body Grotesque Bold"/>
              </a:rPr>
              <a:t>SPRINT 4 - OBJECTIVES </a:t>
            </a:r>
          </a:p>
        </p:txBody>
      </p:sp>
      <p:sp>
        <p:nvSpPr>
          <p:cNvPr name="TextBox 11" id="11"/>
          <p:cNvSpPr txBox="true"/>
          <p:nvPr/>
        </p:nvSpPr>
        <p:spPr>
          <a:xfrm rot="0">
            <a:off x="1696215" y="2735930"/>
            <a:ext cx="3174806" cy="358600"/>
          </a:xfrm>
          <a:prstGeom prst="rect">
            <a:avLst/>
          </a:prstGeom>
        </p:spPr>
        <p:txBody>
          <a:bodyPr anchor="t" rtlCol="false" tIns="0" lIns="0" bIns="0" rIns="0">
            <a:spAutoFit/>
          </a:bodyPr>
          <a:lstStyle/>
          <a:p>
            <a:pPr>
              <a:lnSpc>
                <a:spcPts val="2598"/>
              </a:lnSpc>
            </a:pPr>
            <a:r>
              <a:rPr lang="en-US" sz="3248">
                <a:solidFill>
                  <a:srgbClr val="F5F5F5"/>
                </a:solidFill>
                <a:latin typeface="Body Grotesque Bold"/>
              </a:rPr>
              <a:t>SPRINT GOAL </a:t>
            </a:r>
          </a:p>
        </p:txBody>
      </p:sp>
      <p:sp>
        <p:nvSpPr>
          <p:cNvPr name="TextBox 12" id="12"/>
          <p:cNvSpPr txBox="true"/>
          <p:nvPr/>
        </p:nvSpPr>
        <p:spPr>
          <a:xfrm rot="0">
            <a:off x="530840" y="3454400"/>
            <a:ext cx="5505558" cy="1645283"/>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5F5F5"/>
                </a:solidFill>
                <a:latin typeface="Body Grotesque"/>
              </a:rPr>
              <a:t>PowerBI and Snowflake integration </a:t>
            </a:r>
          </a:p>
          <a:p>
            <a:pPr>
              <a:lnSpc>
                <a:spcPts val="441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619888" y="2308168"/>
            <a:ext cx="5505558" cy="621139"/>
            <a:chOff x="0" y="0"/>
            <a:chExt cx="3928618" cy="443228"/>
          </a:xfrm>
        </p:grpSpPr>
        <p:sp>
          <p:nvSpPr>
            <p:cNvPr name="Freeform 7" id="7"/>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8435039" y="2308168"/>
            <a:ext cx="9503492" cy="6346318"/>
          </a:xfrm>
          <a:custGeom>
            <a:avLst/>
            <a:gdLst/>
            <a:ahLst/>
            <a:cxnLst/>
            <a:rect r="r" b="b" t="t" l="l"/>
            <a:pathLst>
              <a:path h="6346318" w="9503492">
                <a:moveTo>
                  <a:pt x="0" y="0"/>
                </a:moveTo>
                <a:lnTo>
                  <a:pt x="9503491" y="0"/>
                </a:lnTo>
                <a:lnTo>
                  <a:pt x="9503491" y="6346319"/>
                </a:lnTo>
                <a:lnTo>
                  <a:pt x="0" y="6346319"/>
                </a:lnTo>
                <a:lnTo>
                  <a:pt x="0" y="0"/>
                </a:lnTo>
                <a:close/>
              </a:path>
            </a:pathLst>
          </a:custGeom>
          <a:blipFill>
            <a:blip r:embed="rId4"/>
            <a:stretch>
              <a:fillRect l="0" t="0" r="0" b="0"/>
            </a:stretch>
          </a:blipFill>
        </p:spPr>
      </p:sp>
      <p:sp>
        <p:nvSpPr>
          <p:cNvPr name="TextBox 10" id="10"/>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5F5F5"/>
                </a:solidFill>
                <a:latin typeface="Body Grotesque Bold"/>
              </a:rPr>
              <a:t>SPRINT 4 - REVIEW  </a:t>
            </a:r>
          </a:p>
        </p:txBody>
      </p:sp>
      <p:sp>
        <p:nvSpPr>
          <p:cNvPr name="TextBox 11" id="11"/>
          <p:cNvSpPr txBox="true"/>
          <p:nvPr/>
        </p:nvSpPr>
        <p:spPr>
          <a:xfrm rot="0">
            <a:off x="1028700" y="3148140"/>
            <a:ext cx="6987269" cy="2757388"/>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5F5F5"/>
                </a:solidFill>
                <a:latin typeface="Body Grotesque"/>
              </a:rPr>
              <a:t>create staging file to be used for reporting </a:t>
            </a:r>
          </a:p>
          <a:p>
            <a:pPr>
              <a:lnSpc>
                <a:spcPts val="4410"/>
              </a:lnSpc>
            </a:pPr>
          </a:p>
          <a:p>
            <a:pPr marL="680209" indent="-340105" lvl="1">
              <a:lnSpc>
                <a:spcPts val="4410"/>
              </a:lnSpc>
              <a:buFont typeface="Arial"/>
              <a:buChar char="•"/>
            </a:pPr>
            <a:r>
              <a:rPr lang="en-US" sz="3150">
                <a:solidFill>
                  <a:srgbClr val="F5F5F5"/>
                </a:solidFill>
                <a:latin typeface="Body Grotesque"/>
              </a:rPr>
              <a:t>join raw tables to one file </a:t>
            </a:r>
          </a:p>
          <a:p>
            <a:pPr>
              <a:lnSpc>
                <a:spcPts val="4410"/>
              </a:lnSpc>
            </a:pPr>
          </a:p>
        </p:txBody>
      </p:sp>
      <p:sp>
        <p:nvSpPr>
          <p:cNvPr name="TextBox 12" id="12"/>
          <p:cNvSpPr txBox="true"/>
          <p:nvPr/>
        </p:nvSpPr>
        <p:spPr>
          <a:xfrm rot="0">
            <a:off x="2819648" y="2506113"/>
            <a:ext cx="3991495" cy="358600"/>
          </a:xfrm>
          <a:prstGeom prst="rect">
            <a:avLst/>
          </a:prstGeom>
        </p:spPr>
        <p:txBody>
          <a:bodyPr anchor="t" rtlCol="false" tIns="0" lIns="0" bIns="0" rIns="0">
            <a:spAutoFit/>
          </a:bodyPr>
          <a:lstStyle/>
          <a:p>
            <a:pPr>
              <a:lnSpc>
                <a:spcPts val="2598"/>
              </a:lnSpc>
            </a:pPr>
            <a:r>
              <a:rPr lang="en-US" sz="3248">
                <a:solidFill>
                  <a:srgbClr val="F5F5F5"/>
                </a:solidFill>
                <a:latin typeface="Body Grotesque Bold"/>
              </a:rPr>
              <a:t>STAGING FILE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934190" y="2243574"/>
            <a:ext cx="5505558" cy="621139"/>
            <a:chOff x="0" y="0"/>
            <a:chExt cx="3928618" cy="443228"/>
          </a:xfrm>
        </p:grpSpPr>
        <p:sp>
          <p:nvSpPr>
            <p:cNvPr name="Freeform 7" id="7"/>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9054598" y="2243574"/>
            <a:ext cx="8204702" cy="3040687"/>
          </a:xfrm>
          <a:custGeom>
            <a:avLst/>
            <a:gdLst/>
            <a:ahLst/>
            <a:cxnLst/>
            <a:rect r="r" b="b" t="t" l="l"/>
            <a:pathLst>
              <a:path h="3040687" w="8204702">
                <a:moveTo>
                  <a:pt x="0" y="0"/>
                </a:moveTo>
                <a:lnTo>
                  <a:pt x="8204702" y="0"/>
                </a:lnTo>
                <a:lnTo>
                  <a:pt x="8204702" y="3040687"/>
                </a:lnTo>
                <a:lnTo>
                  <a:pt x="0" y="3040687"/>
                </a:lnTo>
                <a:lnTo>
                  <a:pt x="0" y="0"/>
                </a:lnTo>
                <a:close/>
              </a:path>
            </a:pathLst>
          </a:custGeom>
          <a:blipFill>
            <a:blip r:embed="rId4"/>
            <a:stretch>
              <a:fillRect l="0" t="0" r="0" b="0"/>
            </a:stretch>
          </a:blipFill>
        </p:spPr>
      </p:sp>
      <p:sp>
        <p:nvSpPr>
          <p:cNvPr name="Freeform 10" id="10"/>
          <p:cNvSpPr/>
          <p:nvPr/>
        </p:nvSpPr>
        <p:spPr>
          <a:xfrm flipH="false" flipV="false" rot="0">
            <a:off x="9729690" y="5455749"/>
            <a:ext cx="6854518" cy="4017534"/>
          </a:xfrm>
          <a:custGeom>
            <a:avLst/>
            <a:gdLst/>
            <a:ahLst/>
            <a:cxnLst/>
            <a:rect r="r" b="b" t="t" l="l"/>
            <a:pathLst>
              <a:path h="4017534" w="6854518">
                <a:moveTo>
                  <a:pt x="0" y="0"/>
                </a:moveTo>
                <a:lnTo>
                  <a:pt x="6854518" y="0"/>
                </a:lnTo>
                <a:lnTo>
                  <a:pt x="6854518" y="4017534"/>
                </a:lnTo>
                <a:lnTo>
                  <a:pt x="0" y="4017534"/>
                </a:lnTo>
                <a:lnTo>
                  <a:pt x="0" y="0"/>
                </a:lnTo>
                <a:close/>
              </a:path>
            </a:pathLst>
          </a:custGeom>
          <a:blipFill>
            <a:blip r:embed="rId5"/>
            <a:stretch>
              <a:fillRect l="0" t="0" r="0" b="0"/>
            </a:stretch>
          </a:blipFill>
        </p:spPr>
      </p:sp>
      <p:grpSp>
        <p:nvGrpSpPr>
          <p:cNvPr name="Group 11" id="11"/>
          <p:cNvGrpSpPr/>
          <p:nvPr/>
        </p:nvGrpSpPr>
        <p:grpSpPr>
          <a:xfrm rot="0">
            <a:off x="9729690" y="7351100"/>
            <a:ext cx="1945102" cy="551103"/>
            <a:chOff x="0" y="0"/>
            <a:chExt cx="812800" cy="230289"/>
          </a:xfrm>
        </p:grpSpPr>
        <p:sp>
          <p:nvSpPr>
            <p:cNvPr name="Freeform 12" id="12"/>
            <p:cNvSpPr/>
            <p:nvPr/>
          </p:nvSpPr>
          <p:spPr>
            <a:xfrm flipH="false" flipV="false" rot="0">
              <a:off x="0" y="0"/>
              <a:ext cx="812800" cy="230289"/>
            </a:xfrm>
            <a:custGeom>
              <a:avLst/>
              <a:gdLst/>
              <a:ahLst/>
              <a:cxnLst/>
              <a:rect r="r" b="b" t="t" l="l"/>
              <a:pathLst>
                <a:path h="230289" w="812800">
                  <a:moveTo>
                    <a:pt x="406400" y="0"/>
                  </a:moveTo>
                  <a:cubicBezTo>
                    <a:pt x="181951" y="0"/>
                    <a:pt x="0" y="51552"/>
                    <a:pt x="0" y="115145"/>
                  </a:cubicBezTo>
                  <a:cubicBezTo>
                    <a:pt x="0" y="178737"/>
                    <a:pt x="181951" y="230289"/>
                    <a:pt x="406400" y="230289"/>
                  </a:cubicBezTo>
                  <a:cubicBezTo>
                    <a:pt x="630849" y="230289"/>
                    <a:pt x="812800" y="178737"/>
                    <a:pt x="812800" y="115145"/>
                  </a:cubicBezTo>
                  <a:cubicBezTo>
                    <a:pt x="812800" y="51552"/>
                    <a:pt x="630849" y="0"/>
                    <a:pt x="406400" y="0"/>
                  </a:cubicBezTo>
                  <a:close/>
                </a:path>
              </a:pathLst>
            </a:custGeom>
            <a:solidFill>
              <a:srgbClr val="000000">
                <a:alpha val="0"/>
              </a:srgbClr>
            </a:solidFill>
            <a:ln w="38100" cap="sq">
              <a:solidFill>
                <a:srgbClr val="FF3131"/>
              </a:solidFill>
              <a:prstDash val="solid"/>
              <a:miter/>
            </a:ln>
          </p:spPr>
        </p:sp>
        <p:sp>
          <p:nvSpPr>
            <p:cNvPr name="TextBox 13" id="13"/>
            <p:cNvSpPr txBox="true"/>
            <p:nvPr/>
          </p:nvSpPr>
          <p:spPr>
            <a:xfrm>
              <a:off x="76200" y="-16510"/>
              <a:ext cx="660400" cy="225210"/>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5F5F5"/>
                </a:solidFill>
                <a:latin typeface="Body Grotesque Bold"/>
              </a:rPr>
              <a:t>SPRINT 4 - REVIEW  </a:t>
            </a:r>
          </a:p>
        </p:txBody>
      </p:sp>
      <p:sp>
        <p:nvSpPr>
          <p:cNvPr name="TextBox 15" id="15"/>
          <p:cNvSpPr txBox="true"/>
          <p:nvPr/>
        </p:nvSpPr>
        <p:spPr>
          <a:xfrm rot="0">
            <a:off x="1343002" y="3036501"/>
            <a:ext cx="6987269" cy="3313440"/>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5F5F5"/>
                </a:solidFill>
                <a:latin typeface="Body Grotesque"/>
              </a:rPr>
              <a:t>PowerBI and Snowflake integration can be done directly</a:t>
            </a:r>
          </a:p>
          <a:p>
            <a:pPr>
              <a:lnSpc>
                <a:spcPts val="4410"/>
              </a:lnSpc>
            </a:pPr>
          </a:p>
          <a:p>
            <a:pPr marL="680209" indent="-340105" lvl="1">
              <a:lnSpc>
                <a:spcPts val="4410"/>
              </a:lnSpc>
              <a:buFont typeface="Arial"/>
              <a:buChar char="•"/>
            </a:pPr>
            <a:r>
              <a:rPr lang="en-US" sz="3150">
                <a:solidFill>
                  <a:srgbClr val="F5F5F5"/>
                </a:solidFill>
                <a:latin typeface="Body Grotesque"/>
              </a:rPr>
              <a:t>Used DirectQuery to stream real-time data from Snowflake</a:t>
            </a:r>
          </a:p>
          <a:p>
            <a:pPr>
              <a:lnSpc>
                <a:spcPts val="4410"/>
              </a:lnSpc>
            </a:pPr>
          </a:p>
        </p:txBody>
      </p:sp>
      <p:sp>
        <p:nvSpPr>
          <p:cNvPr name="TextBox 16" id="16"/>
          <p:cNvSpPr txBox="true"/>
          <p:nvPr/>
        </p:nvSpPr>
        <p:spPr>
          <a:xfrm rot="0">
            <a:off x="3133951" y="2441518"/>
            <a:ext cx="3991495" cy="358600"/>
          </a:xfrm>
          <a:prstGeom prst="rect">
            <a:avLst/>
          </a:prstGeom>
        </p:spPr>
        <p:txBody>
          <a:bodyPr anchor="t" rtlCol="false" tIns="0" lIns="0" bIns="0" rIns="0">
            <a:spAutoFit/>
          </a:bodyPr>
          <a:lstStyle/>
          <a:p>
            <a:pPr>
              <a:lnSpc>
                <a:spcPts val="2598"/>
              </a:lnSpc>
            </a:pPr>
            <a:r>
              <a:rPr lang="en-US" sz="3248">
                <a:solidFill>
                  <a:srgbClr val="F5F5F5"/>
                </a:solidFill>
                <a:latin typeface="Body Grotesque Bold"/>
              </a:rPr>
              <a:t>LINK SF TO PBI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3050173" y="367529"/>
            <a:ext cx="12673263" cy="1322342"/>
            <a:chOff x="0" y="0"/>
            <a:chExt cx="4247881" cy="443228"/>
          </a:xfrm>
        </p:grpSpPr>
        <p:sp>
          <p:nvSpPr>
            <p:cNvPr name="Freeform 4" id="4"/>
            <p:cNvSpPr/>
            <p:nvPr/>
          </p:nvSpPr>
          <p:spPr>
            <a:xfrm flipH="false" flipV="false" rot="0">
              <a:off x="0" y="0"/>
              <a:ext cx="4247881" cy="443228"/>
            </a:xfrm>
            <a:custGeom>
              <a:avLst/>
              <a:gdLst/>
              <a:ahLst/>
              <a:cxnLst/>
              <a:rect r="r" b="b" t="t" l="l"/>
              <a:pathLst>
                <a:path h="443228" w="4247881">
                  <a:moveTo>
                    <a:pt x="61089" y="0"/>
                  </a:moveTo>
                  <a:lnTo>
                    <a:pt x="4186792" y="0"/>
                  </a:lnTo>
                  <a:cubicBezTo>
                    <a:pt x="4220530" y="0"/>
                    <a:pt x="4247881" y="27350"/>
                    <a:pt x="4247881" y="61089"/>
                  </a:cubicBezTo>
                  <a:lnTo>
                    <a:pt x="4247881" y="382140"/>
                  </a:lnTo>
                  <a:cubicBezTo>
                    <a:pt x="4247881" y="398341"/>
                    <a:pt x="4241445" y="413880"/>
                    <a:pt x="4229988" y="425336"/>
                  </a:cubicBezTo>
                  <a:cubicBezTo>
                    <a:pt x="4218532" y="436792"/>
                    <a:pt x="4202994" y="443228"/>
                    <a:pt x="4186792" y="443228"/>
                  </a:cubicBezTo>
                  <a:lnTo>
                    <a:pt x="61089" y="443228"/>
                  </a:lnTo>
                  <a:cubicBezTo>
                    <a:pt x="27350" y="443228"/>
                    <a:pt x="0" y="415878"/>
                    <a:pt x="0" y="382140"/>
                  </a:cubicBezTo>
                  <a:lnTo>
                    <a:pt x="0" y="61089"/>
                  </a:lnTo>
                  <a:cubicBezTo>
                    <a:pt x="0" y="27350"/>
                    <a:pt x="27350" y="0"/>
                    <a:pt x="61089"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247881" cy="48132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562184" y="771745"/>
            <a:ext cx="12681116"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4 - RETROSPECTIVE  </a:t>
            </a:r>
          </a:p>
        </p:txBody>
      </p:sp>
      <p:grpSp>
        <p:nvGrpSpPr>
          <p:cNvPr name="Group 7" id="7"/>
          <p:cNvGrpSpPr/>
          <p:nvPr/>
        </p:nvGrpSpPr>
        <p:grpSpPr>
          <a:xfrm rot="0">
            <a:off x="1822453" y="3016411"/>
            <a:ext cx="2959505" cy="2959505"/>
            <a:chOff x="0" y="0"/>
            <a:chExt cx="3946007" cy="3946007"/>
          </a:xfrm>
        </p:grpSpPr>
        <p:sp>
          <p:nvSpPr>
            <p:cNvPr name="Freeform 8" id="8"/>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FF3131"/>
            </a:solidFill>
          </p:spPr>
        </p:sp>
        <p:sp>
          <p:nvSpPr>
            <p:cNvPr name="Freeform 9" id="9"/>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10" id="10"/>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Team members had difficulties grasping and understanding of the dbt process - Tristan</a:t>
              </a:r>
              <a:r>
                <a:rPr lang="en-US" sz="1899">
                  <a:solidFill>
                    <a:srgbClr val="FFFFFF"/>
                  </a:solidFill>
                  <a:latin typeface="Body Grotesque"/>
                </a:rPr>
                <a:t> </a:t>
              </a:r>
            </a:p>
          </p:txBody>
        </p:sp>
      </p:grpSp>
      <p:grpSp>
        <p:nvGrpSpPr>
          <p:cNvPr name="Group 11" id="11"/>
          <p:cNvGrpSpPr/>
          <p:nvPr/>
        </p:nvGrpSpPr>
        <p:grpSpPr>
          <a:xfrm rot="0">
            <a:off x="13821473" y="2941251"/>
            <a:ext cx="2959505" cy="2959505"/>
            <a:chOff x="0" y="0"/>
            <a:chExt cx="3946007" cy="3946007"/>
          </a:xfrm>
        </p:grpSpPr>
        <p:sp>
          <p:nvSpPr>
            <p:cNvPr name="Freeform 12" id="12"/>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13" id="13"/>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14" id="14"/>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Team was able to finally have a common understanding of where we are in the project                            - Ian</a:t>
              </a:r>
            </a:p>
          </p:txBody>
        </p:sp>
      </p:grpSp>
      <p:sp>
        <p:nvSpPr>
          <p:cNvPr name="AutoShape 15" id="15"/>
          <p:cNvSpPr/>
          <p:nvPr/>
        </p:nvSpPr>
        <p:spPr>
          <a:xfrm flipV="true">
            <a:off x="6451953" y="2058855"/>
            <a:ext cx="0" cy="9156086"/>
          </a:xfrm>
          <a:prstGeom prst="line">
            <a:avLst/>
          </a:prstGeom>
          <a:ln cap="flat" w="38100">
            <a:solidFill>
              <a:srgbClr val="FFFFFF"/>
            </a:solidFill>
            <a:prstDash val="solid"/>
            <a:headEnd type="none" len="sm" w="sm"/>
            <a:tailEnd type="none" len="sm" w="sm"/>
          </a:ln>
        </p:spPr>
      </p:sp>
      <p:sp>
        <p:nvSpPr>
          <p:cNvPr name="AutoShape 16" id="16"/>
          <p:cNvSpPr/>
          <p:nvPr/>
        </p:nvSpPr>
        <p:spPr>
          <a:xfrm flipV="true">
            <a:off x="11959727" y="2058855"/>
            <a:ext cx="0" cy="9156086"/>
          </a:xfrm>
          <a:prstGeom prst="line">
            <a:avLst/>
          </a:prstGeom>
          <a:ln cap="flat" w="38100">
            <a:solidFill>
              <a:srgbClr val="FFFFFF"/>
            </a:solidFill>
            <a:prstDash val="solid"/>
            <a:headEnd type="none" len="sm" w="sm"/>
            <a:tailEnd type="none" len="sm" w="sm"/>
          </a:ln>
        </p:spPr>
      </p:sp>
      <p:sp>
        <p:nvSpPr>
          <p:cNvPr name="AutoShape 17" id="17"/>
          <p:cNvSpPr/>
          <p:nvPr/>
        </p:nvSpPr>
        <p:spPr>
          <a:xfrm flipH="true">
            <a:off x="0" y="2819428"/>
            <a:ext cx="18288000" cy="0"/>
          </a:xfrm>
          <a:prstGeom prst="line">
            <a:avLst/>
          </a:prstGeom>
          <a:ln cap="flat" w="38100">
            <a:solidFill>
              <a:srgbClr val="FFFFFF"/>
            </a:solidFill>
            <a:prstDash val="solid"/>
            <a:headEnd type="none" len="sm" w="sm"/>
            <a:tailEnd type="none" len="sm" w="sm"/>
          </a:ln>
        </p:spPr>
      </p:sp>
      <p:sp>
        <p:nvSpPr>
          <p:cNvPr name="AutoShape 18" id="18"/>
          <p:cNvSpPr/>
          <p:nvPr/>
        </p:nvSpPr>
        <p:spPr>
          <a:xfrm flipH="true">
            <a:off x="0" y="2058855"/>
            <a:ext cx="18349840" cy="0"/>
          </a:xfrm>
          <a:prstGeom prst="line">
            <a:avLst/>
          </a:prstGeom>
          <a:ln cap="flat" w="38100">
            <a:solidFill>
              <a:srgbClr val="FFFFFF"/>
            </a:solidFill>
            <a:prstDash val="solid"/>
            <a:headEnd type="none" len="sm" w="sm"/>
            <a:tailEnd type="none" len="sm" w="sm"/>
          </a:ln>
        </p:spPr>
      </p:sp>
      <p:sp>
        <p:nvSpPr>
          <p:cNvPr name="TextBox 19" id="19"/>
          <p:cNvSpPr txBox="true"/>
          <p:nvPr/>
        </p:nvSpPr>
        <p:spPr>
          <a:xfrm rot="0">
            <a:off x="2662461"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Mad</a:t>
            </a:r>
          </a:p>
        </p:txBody>
      </p:sp>
      <p:sp>
        <p:nvSpPr>
          <p:cNvPr name="TextBox 20" id="20"/>
          <p:cNvSpPr txBox="true"/>
          <p:nvPr/>
        </p:nvSpPr>
        <p:spPr>
          <a:xfrm rot="0">
            <a:off x="8839593"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Sad</a:t>
            </a:r>
          </a:p>
        </p:txBody>
      </p:sp>
      <p:sp>
        <p:nvSpPr>
          <p:cNvPr name="TextBox 21" id="21"/>
          <p:cNvSpPr txBox="true"/>
          <p:nvPr/>
        </p:nvSpPr>
        <p:spPr>
          <a:xfrm rot="0">
            <a:off x="14754014"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Glad</a:t>
            </a:r>
          </a:p>
        </p:txBody>
      </p:sp>
      <p:grpSp>
        <p:nvGrpSpPr>
          <p:cNvPr name="Group 22" id="22"/>
          <p:cNvGrpSpPr/>
          <p:nvPr/>
        </p:nvGrpSpPr>
        <p:grpSpPr>
          <a:xfrm rot="0">
            <a:off x="1822453" y="6150408"/>
            <a:ext cx="2959505" cy="2959505"/>
            <a:chOff x="0" y="0"/>
            <a:chExt cx="3946007" cy="3946007"/>
          </a:xfrm>
        </p:grpSpPr>
        <p:sp>
          <p:nvSpPr>
            <p:cNvPr name="Freeform 23" id="23"/>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FF3131"/>
            </a:solidFill>
          </p:spPr>
        </p:sp>
        <p:sp>
          <p:nvSpPr>
            <p:cNvPr name="Freeform 24" id="24"/>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25" id="25"/>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A lot of confusion on whether to use the raw tables into PowerBI or use views from staging </a:t>
              </a:r>
            </a:p>
            <a:p>
              <a:pPr>
                <a:lnSpc>
                  <a:spcPts val="2659"/>
                </a:lnSpc>
              </a:pPr>
              <a:r>
                <a:rPr lang="en-US" sz="1899">
                  <a:solidFill>
                    <a:srgbClr val="000000"/>
                  </a:solidFill>
                  <a:latin typeface="Body Grotesque"/>
                </a:rPr>
                <a:t>- Lu'lu</a:t>
              </a:r>
            </a:p>
          </p:txBody>
        </p:sp>
      </p:grpSp>
      <p:grpSp>
        <p:nvGrpSpPr>
          <p:cNvPr name="Group 26" id="26"/>
          <p:cNvGrpSpPr/>
          <p:nvPr/>
        </p:nvGrpSpPr>
        <p:grpSpPr>
          <a:xfrm rot="0">
            <a:off x="7664247" y="3016411"/>
            <a:ext cx="2959505" cy="2959505"/>
            <a:chOff x="0" y="0"/>
            <a:chExt cx="3946007" cy="3946007"/>
          </a:xfrm>
        </p:grpSpPr>
        <p:sp>
          <p:nvSpPr>
            <p:cNvPr name="Freeform 27" id="27"/>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6CE5E8"/>
            </a:solidFill>
          </p:spPr>
        </p:sp>
        <p:sp>
          <p:nvSpPr>
            <p:cNvPr name="Freeform 28" id="28"/>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29" id="29"/>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We did staging but ended up not utilizing it - Tristan</a:t>
              </a:r>
            </a:p>
          </p:txBody>
        </p:sp>
      </p:grpSp>
      <p:grpSp>
        <p:nvGrpSpPr>
          <p:cNvPr name="Group 30" id="30"/>
          <p:cNvGrpSpPr/>
          <p:nvPr/>
        </p:nvGrpSpPr>
        <p:grpSpPr>
          <a:xfrm rot="0">
            <a:off x="12272848" y="6188559"/>
            <a:ext cx="2734308" cy="3100369"/>
            <a:chOff x="0" y="0"/>
            <a:chExt cx="3645744" cy="4133825"/>
          </a:xfrm>
        </p:grpSpPr>
        <p:sp>
          <p:nvSpPr>
            <p:cNvPr name="Freeform 31" id="31"/>
            <p:cNvSpPr/>
            <p:nvPr/>
          </p:nvSpPr>
          <p:spPr>
            <a:xfrm flipH="false" flipV="false" rot="0">
              <a:off x="0" y="0"/>
              <a:ext cx="3645744" cy="4032225"/>
            </a:xfrm>
            <a:custGeom>
              <a:avLst/>
              <a:gdLst/>
              <a:ahLst/>
              <a:cxnLst/>
              <a:rect r="r" b="b" t="t" l="l"/>
              <a:pathLst>
                <a:path h="4032225" w="3645744">
                  <a:moveTo>
                    <a:pt x="0" y="0"/>
                  </a:moveTo>
                  <a:lnTo>
                    <a:pt x="3645744" y="0"/>
                  </a:lnTo>
                  <a:lnTo>
                    <a:pt x="3645744" y="4032225"/>
                  </a:lnTo>
                  <a:lnTo>
                    <a:pt x="0" y="4032225"/>
                  </a:lnTo>
                  <a:close/>
                </a:path>
              </a:pathLst>
            </a:custGeom>
            <a:solidFill>
              <a:srgbClr val="C1FF72"/>
            </a:solidFill>
          </p:spPr>
        </p:sp>
        <p:sp>
          <p:nvSpPr>
            <p:cNvPr name="Freeform 32" id="32"/>
            <p:cNvSpPr/>
            <p:nvPr/>
          </p:nvSpPr>
          <p:spPr>
            <a:xfrm flipH="false" flipV="false" rot="0">
              <a:off x="0" y="0"/>
              <a:ext cx="3645744" cy="4133825"/>
            </a:xfrm>
            <a:custGeom>
              <a:avLst/>
              <a:gdLst/>
              <a:ahLst/>
              <a:cxnLst/>
              <a:rect r="r" b="b" t="t" l="l"/>
              <a:pathLst>
                <a:path h="4133825" w="3645744">
                  <a:moveTo>
                    <a:pt x="0" y="4032225"/>
                  </a:moveTo>
                  <a:lnTo>
                    <a:pt x="3645744" y="4032225"/>
                  </a:lnTo>
                  <a:lnTo>
                    <a:pt x="3518744" y="4133825"/>
                  </a:lnTo>
                  <a:cubicBezTo>
                    <a:pt x="3518744" y="4133825"/>
                    <a:pt x="2528144" y="4057625"/>
                    <a:pt x="2426544" y="4057625"/>
                  </a:cubicBezTo>
                  <a:lnTo>
                    <a:pt x="1219200" y="4057625"/>
                  </a:lnTo>
                  <a:cubicBezTo>
                    <a:pt x="1117600" y="4057625"/>
                    <a:pt x="127000" y="4133825"/>
                    <a:pt x="127000" y="4133825"/>
                  </a:cubicBezTo>
                  <a:lnTo>
                    <a:pt x="0" y="4032225"/>
                  </a:lnTo>
                  <a:lnTo>
                    <a:pt x="0" y="0"/>
                  </a:lnTo>
                  <a:lnTo>
                    <a:pt x="3645744" y="0"/>
                  </a:lnTo>
                  <a:lnTo>
                    <a:pt x="3645744" y="4032225"/>
                  </a:lnTo>
                  <a:lnTo>
                    <a:pt x="12700" y="4032225"/>
                  </a:lnTo>
                  <a:lnTo>
                    <a:pt x="12700" y="4019525"/>
                  </a:lnTo>
                  <a:lnTo>
                    <a:pt x="3633044" y="4019525"/>
                  </a:lnTo>
                  <a:lnTo>
                    <a:pt x="3633044" y="12700"/>
                  </a:lnTo>
                  <a:lnTo>
                    <a:pt x="12700" y="12700"/>
                  </a:lnTo>
                  <a:lnTo>
                    <a:pt x="12700" y="4032225"/>
                  </a:lnTo>
                </a:path>
              </a:pathLst>
            </a:custGeom>
            <a:solidFill>
              <a:srgbClr val="394C60">
                <a:alpha val="9804"/>
              </a:srgbClr>
            </a:solidFill>
          </p:spPr>
        </p:sp>
        <p:sp>
          <p:nvSpPr>
            <p:cNvPr name="TextBox 33" id="33"/>
            <p:cNvSpPr txBox="true"/>
            <p:nvPr/>
          </p:nvSpPr>
          <p:spPr>
            <a:xfrm>
              <a:off x="0" y="-38100"/>
              <a:ext cx="3645744" cy="3613125"/>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Able to get a somewhat good understanding of how staging and reporting works in dbt - Clayton</a:t>
              </a:r>
            </a:p>
          </p:txBody>
        </p:sp>
      </p:grpSp>
      <p:grpSp>
        <p:nvGrpSpPr>
          <p:cNvPr name="Group 34" id="34"/>
          <p:cNvGrpSpPr/>
          <p:nvPr/>
        </p:nvGrpSpPr>
        <p:grpSpPr>
          <a:xfrm rot="0">
            <a:off x="15301226" y="6157931"/>
            <a:ext cx="2734308" cy="3130997"/>
            <a:chOff x="0" y="0"/>
            <a:chExt cx="3645744" cy="4174663"/>
          </a:xfrm>
        </p:grpSpPr>
        <p:sp>
          <p:nvSpPr>
            <p:cNvPr name="Freeform 35" id="35"/>
            <p:cNvSpPr/>
            <p:nvPr/>
          </p:nvSpPr>
          <p:spPr>
            <a:xfrm flipH="false" flipV="false" rot="0">
              <a:off x="0" y="0"/>
              <a:ext cx="3645744" cy="4073063"/>
            </a:xfrm>
            <a:custGeom>
              <a:avLst/>
              <a:gdLst/>
              <a:ahLst/>
              <a:cxnLst/>
              <a:rect r="r" b="b" t="t" l="l"/>
              <a:pathLst>
                <a:path h="4073063" w="3645744">
                  <a:moveTo>
                    <a:pt x="0" y="0"/>
                  </a:moveTo>
                  <a:lnTo>
                    <a:pt x="3645744" y="0"/>
                  </a:lnTo>
                  <a:lnTo>
                    <a:pt x="3645744" y="4073063"/>
                  </a:lnTo>
                  <a:lnTo>
                    <a:pt x="0" y="4073063"/>
                  </a:lnTo>
                  <a:close/>
                </a:path>
              </a:pathLst>
            </a:custGeom>
            <a:solidFill>
              <a:srgbClr val="C1FF72"/>
            </a:solidFill>
          </p:spPr>
        </p:sp>
        <p:sp>
          <p:nvSpPr>
            <p:cNvPr name="Freeform 36" id="36"/>
            <p:cNvSpPr/>
            <p:nvPr/>
          </p:nvSpPr>
          <p:spPr>
            <a:xfrm flipH="false" flipV="false" rot="0">
              <a:off x="0" y="0"/>
              <a:ext cx="3645744" cy="4174663"/>
            </a:xfrm>
            <a:custGeom>
              <a:avLst/>
              <a:gdLst/>
              <a:ahLst/>
              <a:cxnLst/>
              <a:rect r="r" b="b" t="t" l="l"/>
              <a:pathLst>
                <a:path h="4174663" w="3645744">
                  <a:moveTo>
                    <a:pt x="0" y="4073063"/>
                  </a:moveTo>
                  <a:lnTo>
                    <a:pt x="3645744" y="4073063"/>
                  </a:lnTo>
                  <a:lnTo>
                    <a:pt x="3518744" y="4174663"/>
                  </a:lnTo>
                  <a:cubicBezTo>
                    <a:pt x="3518744" y="4174663"/>
                    <a:pt x="2528144" y="4098463"/>
                    <a:pt x="2426544" y="4098463"/>
                  </a:cubicBezTo>
                  <a:lnTo>
                    <a:pt x="1219200" y="4098463"/>
                  </a:lnTo>
                  <a:cubicBezTo>
                    <a:pt x="1117600" y="4098463"/>
                    <a:pt x="127000" y="4174663"/>
                    <a:pt x="127000" y="4174663"/>
                  </a:cubicBezTo>
                  <a:lnTo>
                    <a:pt x="0" y="4073063"/>
                  </a:lnTo>
                  <a:lnTo>
                    <a:pt x="0" y="0"/>
                  </a:lnTo>
                  <a:lnTo>
                    <a:pt x="3645744" y="0"/>
                  </a:lnTo>
                  <a:lnTo>
                    <a:pt x="3645744" y="4073063"/>
                  </a:lnTo>
                  <a:lnTo>
                    <a:pt x="12700" y="4073063"/>
                  </a:lnTo>
                  <a:lnTo>
                    <a:pt x="12700" y="4060363"/>
                  </a:lnTo>
                  <a:lnTo>
                    <a:pt x="3633044" y="4060363"/>
                  </a:lnTo>
                  <a:lnTo>
                    <a:pt x="3633044" y="12700"/>
                  </a:lnTo>
                  <a:lnTo>
                    <a:pt x="12700" y="12700"/>
                  </a:lnTo>
                  <a:lnTo>
                    <a:pt x="12700" y="4073063"/>
                  </a:lnTo>
                </a:path>
              </a:pathLst>
            </a:custGeom>
            <a:solidFill>
              <a:srgbClr val="394C60">
                <a:alpha val="9804"/>
              </a:srgbClr>
            </a:solidFill>
          </p:spPr>
        </p:sp>
        <p:sp>
          <p:nvSpPr>
            <p:cNvPr name="TextBox 37" id="37"/>
            <p:cNvSpPr txBox="true"/>
            <p:nvPr/>
          </p:nvSpPr>
          <p:spPr>
            <a:xfrm>
              <a:off x="0" y="-38100"/>
              <a:ext cx="3645744" cy="3653963"/>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Able to overcome team members difficulty to wrap head around dbt process through repeated informing - Syed</a:t>
              </a:r>
            </a:p>
          </p:txBody>
        </p:sp>
      </p:grpSp>
      <p:grpSp>
        <p:nvGrpSpPr>
          <p:cNvPr name="Group 38" id="38"/>
          <p:cNvGrpSpPr/>
          <p:nvPr/>
        </p:nvGrpSpPr>
        <p:grpSpPr>
          <a:xfrm rot="0">
            <a:off x="7816771" y="5366662"/>
            <a:ext cx="2778138" cy="424427"/>
            <a:chOff x="0" y="0"/>
            <a:chExt cx="731691" cy="111783"/>
          </a:xfrm>
        </p:grpSpPr>
        <p:sp>
          <p:nvSpPr>
            <p:cNvPr name="Freeform 39" id="39"/>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6CE5E8"/>
            </a:solidFill>
          </p:spPr>
        </p:sp>
        <p:sp>
          <p:nvSpPr>
            <p:cNvPr name="TextBox 40" id="40"/>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41" id="41"/>
          <p:cNvGrpSpPr/>
          <p:nvPr/>
        </p:nvGrpSpPr>
        <p:grpSpPr>
          <a:xfrm rot="0">
            <a:off x="1913136" y="5451782"/>
            <a:ext cx="2778138" cy="424427"/>
            <a:chOff x="0" y="0"/>
            <a:chExt cx="731691" cy="111783"/>
          </a:xfrm>
        </p:grpSpPr>
        <p:sp>
          <p:nvSpPr>
            <p:cNvPr name="Freeform 42" id="42"/>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FF3131"/>
            </a:solidFill>
          </p:spPr>
        </p:sp>
        <p:sp>
          <p:nvSpPr>
            <p:cNvPr name="TextBox 43" id="43"/>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44" id="44"/>
          <p:cNvGrpSpPr/>
          <p:nvPr/>
        </p:nvGrpSpPr>
        <p:grpSpPr>
          <a:xfrm rot="0">
            <a:off x="1913136" y="8489513"/>
            <a:ext cx="2778138" cy="424427"/>
            <a:chOff x="0" y="0"/>
            <a:chExt cx="731691" cy="111783"/>
          </a:xfrm>
        </p:grpSpPr>
        <p:sp>
          <p:nvSpPr>
            <p:cNvPr name="Freeform 45" id="45"/>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FF3131"/>
            </a:solidFill>
          </p:spPr>
        </p:sp>
        <p:sp>
          <p:nvSpPr>
            <p:cNvPr name="TextBox 46" id="46"/>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47" id="47"/>
          <p:cNvGrpSpPr/>
          <p:nvPr/>
        </p:nvGrpSpPr>
        <p:grpSpPr>
          <a:xfrm rot="0">
            <a:off x="13912157" y="5264115"/>
            <a:ext cx="2778138" cy="424427"/>
            <a:chOff x="0" y="0"/>
            <a:chExt cx="731691" cy="111783"/>
          </a:xfrm>
        </p:grpSpPr>
        <p:sp>
          <p:nvSpPr>
            <p:cNvPr name="Freeform 48" id="48"/>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C1FF72"/>
            </a:solidFill>
          </p:spPr>
        </p:sp>
        <p:sp>
          <p:nvSpPr>
            <p:cNvPr name="TextBox 49" id="49"/>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50" id="50"/>
          <p:cNvGrpSpPr/>
          <p:nvPr/>
        </p:nvGrpSpPr>
        <p:grpSpPr>
          <a:xfrm rot="0">
            <a:off x="12377503" y="8772680"/>
            <a:ext cx="2524996" cy="353474"/>
            <a:chOff x="0" y="0"/>
            <a:chExt cx="665020" cy="93096"/>
          </a:xfrm>
        </p:grpSpPr>
        <p:sp>
          <p:nvSpPr>
            <p:cNvPr name="Freeform 51" id="51"/>
            <p:cNvSpPr/>
            <p:nvPr/>
          </p:nvSpPr>
          <p:spPr>
            <a:xfrm flipH="false" flipV="false" rot="0">
              <a:off x="0" y="0"/>
              <a:ext cx="665020" cy="93096"/>
            </a:xfrm>
            <a:custGeom>
              <a:avLst/>
              <a:gdLst/>
              <a:ahLst/>
              <a:cxnLst/>
              <a:rect r="r" b="b" t="t" l="l"/>
              <a:pathLst>
                <a:path h="93096" w="665020">
                  <a:moveTo>
                    <a:pt x="0" y="0"/>
                  </a:moveTo>
                  <a:lnTo>
                    <a:pt x="665020" y="0"/>
                  </a:lnTo>
                  <a:lnTo>
                    <a:pt x="665020" y="93096"/>
                  </a:lnTo>
                  <a:lnTo>
                    <a:pt x="0" y="93096"/>
                  </a:lnTo>
                  <a:close/>
                </a:path>
              </a:pathLst>
            </a:custGeom>
            <a:solidFill>
              <a:srgbClr val="C1FF72"/>
            </a:solidFill>
          </p:spPr>
        </p:sp>
        <p:sp>
          <p:nvSpPr>
            <p:cNvPr name="TextBox 52" id="52"/>
            <p:cNvSpPr txBox="true"/>
            <p:nvPr/>
          </p:nvSpPr>
          <p:spPr>
            <a:xfrm>
              <a:off x="0" y="-38100"/>
              <a:ext cx="665020" cy="131196"/>
            </a:xfrm>
            <a:prstGeom prst="rect">
              <a:avLst/>
            </a:prstGeom>
          </p:spPr>
          <p:txBody>
            <a:bodyPr anchor="ctr" rtlCol="false" tIns="50800" lIns="50800" bIns="50800" rIns="50800"/>
            <a:lstStyle/>
            <a:p>
              <a:pPr algn="ctr">
                <a:lnSpc>
                  <a:spcPts val="3359"/>
                </a:lnSpc>
              </a:pPr>
            </a:p>
          </p:txBody>
        </p:sp>
      </p:grpSp>
      <p:grpSp>
        <p:nvGrpSpPr>
          <p:cNvPr name="Group 53" id="53"/>
          <p:cNvGrpSpPr/>
          <p:nvPr/>
        </p:nvGrpSpPr>
        <p:grpSpPr>
          <a:xfrm rot="0">
            <a:off x="15346260" y="8772680"/>
            <a:ext cx="2533208" cy="353474"/>
            <a:chOff x="0" y="0"/>
            <a:chExt cx="667182" cy="93096"/>
          </a:xfrm>
        </p:grpSpPr>
        <p:sp>
          <p:nvSpPr>
            <p:cNvPr name="Freeform 54" id="54"/>
            <p:cNvSpPr/>
            <p:nvPr/>
          </p:nvSpPr>
          <p:spPr>
            <a:xfrm flipH="false" flipV="false" rot="0">
              <a:off x="0" y="0"/>
              <a:ext cx="667182" cy="93096"/>
            </a:xfrm>
            <a:custGeom>
              <a:avLst/>
              <a:gdLst/>
              <a:ahLst/>
              <a:cxnLst/>
              <a:rect r="r" b="b" t="t" l="l"/>
              <a:pathLst>
                <a:path h="93096" w="667182">
                  <a:moveTo>
                    <a:pt x="0" y="0"/>
                  </a:moveTo>
                  <a:lnTo>
                    <a:pt x="667182" y="0"/>
                  </a:lnTo>
                  <a:lnTo>
                    <a:pt x="667182" y="93096"/>
                  </a:lnTo>
                  <a:lnTo>
                    <a:pt x="0" y="93096"/>
                  </a:lnTo>
                  <a:close/>
                </a:path>
              </a:pathLst>
            </a:custGeom>
            <a:solidFill>
              <a:srgbClr val="C1FF72"/>
            </a:solidFill>
          </p:spPr>
        </p:sp>
        <p:sp>
          <p:nvSpPr>
            <p:cNvPr name="TextBox 55" id="55"/>
            <p:cNvSpPr txBox="true"/>
            <p:nvPr/>
          </p:nvSpPr>
          <p:spPr>
            <a:xfrm>
              <a:off x="0" y="-38100"/>
              <a:ext cx="667182" cy="131196"/>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sp>
        <p:nvSpPr>
          <p:cNvPr name="TextBox 3" id="3"/>
          <p:cNvSpPr txBox="true"/>
          <p:nvPr/>
        </p:nvSpPr>
        <p:spPr>
          <a:xfrm rot="0">
            <a:off x="5319878" y="4409933"/>
            <a:ext cx="7648243" cy="1705259"/>
          </a:xfrm>
          <a:prstGeom prst="rect">
            <a:avLst/>
          </a:prstGeom>
        </p:spPr>
        <p:txBody>
          <a:bodyPr anchor="t" rtlCol="false" tIns="0" lIns="0" bIns="0" rIns="0">
            <a:spAutoFit/>
          </a:bodyPr>
          <a:lstStyle/>
          <a:p>
            <a:pPr algn="ctr">
              <a:lnSpc>
                <a:spcPts val="12761"/>
              </a:lnSpc>
            </a:pPr>
            <a:r>
              <a:rPr lang="en-US" sz="12761">
                <a:solidFill>
                  <a:srgbClr val="FFFFFF"/>
                </a:solidFill>
                <a:latin typeface="Body Grotesque Bold"/>
              </a:rPr>
              <a:t>SPRINT 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sp>
        <p:nvSpPr>
          <p:cNvPr name="TextBox 3" id="3"/>
          <p:cNvSpPr txBox="true"/>
          <p:nvPr/>
        </p:nvSpPr>
        <p:spPr>
          <a:xfrm rot="0">
            <a:off x="3938753" y="3600308"/>
            <a:ext cx="10410493" cy="3324509"/>
          </a:xfrm>
          <a:prstGeom prst="rect">
            <a:avLst/>
          </a:prstGeom>
        </p:spPr>
        <p:txBody>
          <a:bodyPr anchor="t" rtlCol="false" tIns="0" lIns="0" bIns="0" rIns="0">
            <a:spAutoFit/>
          </a:bodyPr>
          <a:lstStyle/>
          <a:p>
            <a:pPr algn="ctr">
              <a:lnSpc>
                <a:spcPts val="12761"/>
              </a:lnSpc>
            </a:pPr>
            <a:r>
              <a:rPr lang="en-US" sz="12761">
                <a:solidFill>
                  <a:srgbClr val="FFFFFF"/>
                </a:solidFill>
                <a:latin typeface="Body Grotesque Bold"/>
              </a:rPr>
              <a:t>PROJECT OBJECTIVES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530840" y="2537986"/>
            <a:ext cx="5505558" cy="621139"/>
            <a:chOff x="0" y="0"/>
            <a:chExt cx="3928618" cy="443228"/>
          </a:xfrm>
        </p:grpSpPr>
        <p:sp>
          <p:nvSpPr>
            <p:cNvPr name="Freeform 7" id="7"/>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aphicFrame>
        <p:nvGraphicFramePr>
          <p:cNvPr name="Table 9" id="9"/>
          <p:cNvGraphicFramePr>
            <a:graphicFrameLocks noGrp="true"/>
          </p:cNvGraphicFramePr>
          <p:nvPr/>
        </p:nvGraphicFramePr>
        <p:xfrm>
          <a:off x="6439722" y="1881519"/>
          <a:ext cx="11536067" cy="7682114"/>
        </p:xfrm>
        <a:graphic>
          <a:graphicData uri="http://schemas.openxmlformats.org/drawingml/2006/table">
            <a:tbl>
              <a:tblPr/>
              <a:tblGrid>
                <a:gridCol w="6121630"/>
                <a:gridCol w="5414437"/>
              </a:tblGrid>
              <a:tr h="774908">
                <a:tc>
                  <a:txBody>
                    <a:bodyPr anchor="t" rtlCol="false"/>
                    <a:lstStyle/>
                    <a:p>
                      <a:pPr algn="ctr">
                        <a:lnSpc>
                          <a:spcPts val="2800"/>
                        </a:lnSpc>
                        <a:defRPr/>
                      </a:pPr>
                      <a:r>
                        <a:rPr lang="en-US" sz="2000">
                          <a:solidFill>
                            <a:srgbClr val="000000"/>
                          </a:solidFill>
                          <a:latin typeface="Body Grotesque Bold"/>
                        </a:rPr>
                        <a:t>Sprint Backlog Item</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Body Grotesque Bold"/>
                        </a:rPr>
                        <a:t>Story Points</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solidFill>
                      <a:srgbClr val="FFFFFF"/>
                    </a:solidFill>
                  </a:tcPr>
                </a:tc>
              </a:tr>
              <a:tr h="1128879">
                <a:tc>
                  <a:txBody>
                    <a:bodyPr anchor="t" rtlCol="false"/>
                    <a:lstStyle/>
                    <a:p>
                      <a:pPr algn="ctr">
                        <a:lnSpc>
                          <a:spcPts val="2800"/>
                        </a:lnSpc>
                        <a:defRPr/>
                      </a:pPr>
                      <a:r>
                        <a:rPr lang="en-US" sz="2000">
                          <a:solidFill>
                            <a:srgbClr val="FFFFFF"/>
                          </a:solidFill>
                          <a:latin typeface="Body Grotesque Bold"/>
                        </a:rPr>
                        <a:t>Append “PRODUCT_FRESH” to “RAW_PRODUCT” using Github Actions</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8</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774908">
                <a:tc>
                  <a:txBody>
                    <a:bodyPr anchor="t" rtlCol="false"/>
                    <a:lstStyle/>
                    <a:p>
                      <a:pPr algn="ctr">
                        <a:lnSpc>
                          <a:spcPts val="2800"/>
                        </a:lnSpc>
                        <a:defRPr/>
                      </a:pPr>
                      <a:r>
                        <a:rPr lang="en-US" sz="2000">
                          <a:solidFill>
                            <a:srgbClr val="FFFFFF"/>
                          </a:solidFill>
                          <a:latin typeface="Body Grotesque Bold"/>
                        </a:rPr>
                        <a:t>Incremental Models using Github Actions</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8</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1128879">
                <a:tc>
                  <a:txBody>
                    <a:bodyPr anchor="t" rtlCol="false"/>
                    <a:lstStyle/>
                    <a:p>
                      <a:pPr algn="ctr">
                        <a:lnSpc>
                          <a:spcPts val="2800"/>
                        </a:lnSpc>
                        <a:defRPr/>
                      </a:pPr>
                      <a:r>
                        <a:rPr lang="en-US" sz="2000">
                          <a:solidFill>
                            <a:srgbClr val="FFFFFF"/>
                          </a:solidFill>
                          <a:latin typeface="Body Grotesque Bold"/>
                        </a:rPr>
                        <a:t>Data Cleansing &amp; Transformation using Github Actions</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5</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774908">
                <a:tc>
                  <a:txBody>
                    <a:bodyPr anchor="t" rtlCol="false"/>
                    <a:lstStyle/>
                    <a:p>
                      <a:pPr algn="ctr">
                        <a:lnSpc>
                          <a:spcPts val="2800"/>
                        </a:lnSpc>
                        <a:defRPr/>
                      </a:pPr>
                      <a:r>
                        <a:rPr lang="en-US" sz="2000">
                          <a:solidFill>
                            <a:srgbClr val="FFFFFF"/>
                          </a:solidFill>
                          <a:latin typeface="Body Grotesque Bold"/>
                        </a:rPr>
                        <a:t>Sales Agent Analytical Dashboard</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13</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774908">
                <a:tc>
                  <a:txBody>
                    <a:bodyPr anchor="t" rtlCol="false"/>
                    <a:lstStyle/>
                    <a:p>
                      <a:pPr algn="ctr">
                        <a:lnSpc>
                          <a:spcPts val="2800"/>
                        </a:lnSpc>
                        <a:defRPr/>
                      </a:pPr>
                      <a:r>
                        <a:rPr lang="en-US" sz="2000">
                          <a:solidFill>
                            <a:srgbClr val="FFFFFF"/>
                          </a:solidFill>
                          <a:latin typeface="Body Grotesque Bold"/>
                        </a:rPr>
                        <a:t>Customer Analytics Dashboard</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16</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774908">
                <a:tc>
                  <a:txBody>
                    <a:bodyPr anchor="t" rtlCol="false"/>
                    <a:lstStyle/>
                    <a:p>
                      <a:pPr algn="ctr">
                        <a:lnSpc>
                          <a:spcPts val="2800"/>
                        </a:lnSpc>
                        <a:defRPr/>
                      </a:pPr>
                      <a:r>
                        <a:rPr lang="en-US" sz="2000">
                          <a:solidFill>
                            <a:srgbClr val="FFFFFF"/>
                          </a:solidFill>
                          <a:latin typeface="Body Grotesque Bold"/>
                        </a:rPr>
                        <a:t>Shipping Analytics Dashboard</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15</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774908">
                <a:tc>
                  <a:txBody>
                    <a:bodyPr anchor="t" rtlCol="false"/>
                    <a:lstStyle/>
                    <a:p>
                      <a:pPr algn="ctr">
                        <a:lnSpc>
                          <a:spcPts val="2800"/>
                        </a:lnSpc>
                        <a:defRPr/>
                      </a:pPr>
                      <a:r>
                        <a:rPr lang="en-US" sz="2000">
                          <a:solidFill>
                            <a:srgbClr val="FFFFFF"/>
                          </a:solidFill>
                          <a:latin typeface="Body Grotesque Bold"/>
                        </a:rPr>
                        <a:t>Supplier Analytics Dashboard</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16</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r h="774908">
                <a:tc>
                  <a:txBody>
                    <a:bodyPr anchor="t" rtlCol="false"/>
                    <a:lstStyle/>
                    <a:p>
                      <a:pPr algn="ctr">
                        <a:lnSpc>
                          <a:spcPts val="2800"/>
                        </a:lnSpc>
                        <a:defRPr/>
                      </a:pPr>
                      <a:r>
                        <a:rPr lang="en-US" sz="2000">
                          <a:solidFill>
                            <a:srgbClr val="FFFFFF"/>
                          </a:solidFill>
                          <a:latin typeface="Body Grotesque Bold"/>
                        </a:rPr>
                        <a:t>Sales Analytics Dashboard</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Body Grotesque Bold"/>
                        </a:rPr>
                        <a:t>16</a:t>
                      </a:r>
                      <a:endParaRPr lang="en-US" sz="1100"/>
                    </a:p>
                  </a:txBody>
                  <a:tcPr marL="167696" marR="167696" marT="167696" marB="167696" anchor="ctr">
                    <a:lnL cmpd="sng" algn="ctr" cap="flat" w="33539">
                      <a:solidFill>
                        <a:srgbClr val="FFFFFF"/>
                      </a:solidFill>
                      <a:prstDash val="solid"/>
                      <a:round/>
                      <a:headEnd type="none" w="med" len="med"/>
                      <a:tailEnd type="none" w="med" len="med"/>
                    </a:lnL>
                    <a:lnR cmpd="sng" algn="ctr" cap="flat" w="33539">
                      <a:solidFill>
                        <a:srgbClr val="FFFFFF"/>
                      </a:solidFill>
                      <a:prstDash val="solid"/>
                      <a:round/>
                      <a:headEnd type="none" w="med" len="med"/>
                      <a:tailEnd type="none" w="med" len="med"/>
                    </a:lnR>
                    <a:lnT cmpd="sng" algn="ctr" cap="flat" w="33539">
                      <a:solidFill>
                        <a:srgbClr val="FFFFFF"/>
                      </a:solidFill>
                      <a:prstDash val="solid"/>
                      <a:round/>
                      <a:headEnd type="none" w="med" len="med"/>
                      <a:tailEnd type="none" w="med" len="med"/>
                    </a:lnT>
                    <a:lnB cmpd="sng" algn="ctr" cap="flat" w="33539">
                      <a:solidFill>
                        <a:srgbClr val="FFFFFF"/>
                      </a:solidFill>
                      <a:prstDash val="solid"/>
                      <a:round/>
                      <a:headEnd type="none" w="med" len="med"/>
                      <a:tailEnd type="none" w="med" len="med"/>
                    </a:lnB>
                  </a:tcPr>
                </a:tc>
              </a:tr>
            </a:tbl>
          </a:graphicData>
        </a:graphic>
      </p:graphicFrame>
      <p:sp>
        <p:nvSpPr>
          <p:cNvPr name="TextBox 10" id="10"/>
          <p:cNvSpPr txBox="true"/>
          <p:nvPr/>
        </p:nvSpPr>
        <p:spPr>
          <a:xfrm rot="0">
            <a:off x="3995975" y="771745"/>
            <a:ext cx="1081438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5 - OBJECTIVES </a:t>
            </a:r>
          </a:p>
        </p:txBody>
      </p:sp>
      <p:sp>
        <p:nvSpPr>
          <p:cNvPr name="TextBox 11" id="11"/>
          <p:cNvSpPr txBox="true"/>
          <p:nvPr/>
        </p:nvSpPr>
        <p:spPr>
          <a:xfrm rot="0">
            <a:off x="1910034" y="2735930"/>
            <a:ext cx="3174806"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SPRINT GOAL </a:t>
            </a:r>
          </a:p>
        </p:txBody>
      </p:sp>
      <p:sp>
        <p:nvSpPr>
          <p:cNvPr name="TextBox 12" id="12"/>
          <p:cNvSpPr txBox="true"/>
          <p:nvPr/>
        </p:nvSpPr>
        <p:spPr>
          <a:xfrm rot="0">
            <a:off x="530840" y="3388408"/>
            <a:ext cx="5505558" cy="3869493"/>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FFFFF"/>
                </a:solidFill>
                <a:latin typeface="Body Grotesque"/>
              </a:rPr>
              <a:t>CI/CD (Continuous Integration/ Continuous Delivery) Pipeline</a:t>
            </a:r>
          </a:p>
          <a:p>
            <a:pPr>
              <a:lnSpc>
                <a:spcPts val="4410"/>
              </a:lnSpc>
            </a:pPr>
          </a:p>
          <a:p>
            <a:pPr marL="680209" indent="-340105" lvl="1">
              <a:lnSpc>
                <a:spcPts val="4410"/>
              </a:lnSpc>
              <a:buFont typeface="Arial"/>
              <a:buChar char="•"/>
            </a:pPr>
            <a:r>
              <a:rPr lang="en-US" sz="3150">
                <a:solidFill>
                  <a:srgbClr val="FFFFFF"/>
                </a:solidFill>
                <a:latin typeface="Body Grotesque"/>
              </a:rPr>
              <a:t>Create dashboards based on reporting needs</a:t>
            </a:r>
          </a:p>
          <a:p>
            <a:pPr>
              <a:lnSpc>
                <a:spcPts val="441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934190" y="2243574"/>
            <a:ext cx="5505558" cy="621139"/>
            <a:chOff x="0" y="0"/>
            <a:chExt cx="3928618" cy="443228"/>
          </a:xfrm>
        </p:grpSpPr>
        <p:sp>
          <p:nvSpPr>
            <p:cNvPr name="Freeform 7" id="7"/>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8778725" y="5989406"/>
            <a:ext cx="9147782" cy="2311204"/>
          </a:xfrm>
          <a:custGeom>
            <a:avLst/>
            <a:gdLst/>
            <a:ahLst/>
            <a:cxnLst/>
            <a:rect r="r" b="b" t="t" l="l"/>
            <a:pathLst>
              <a:path h="2311204" w="9147782">
                <a:moveTo>
                  <a:pt x="0" y="0"/>
                </a:moveTo>
                <a:lnTo>
                  <a:pt x="9147782" y="0"/>
                </a:lnTo>
                <a:lnTo>
                  <a:pt x="9147782" y="2311205"/>
                </a:lnTo>
                <a:lnTo>
                  <a:pt x="0" y="2311205"/>
                </a:lnTo>
                <a:lnTo>
                  <a:pt x="0" y="0"/>
                </a:lnTo>
                <a:close/>
              </a:path>
            </a:pathLst>
          </a:custGeom>
          <a:blipFill>
            <a:blip r:embed="rId4"/>
            <a:stretch>
              <a:fillRect l="0" t="0" r="0" b="0"/>
            </a:stretch>
          </a:blipFill>
        </p:spPr>
      </p:sp>
      <p:sp>
        <p:nvSpPr>
          <p:cNvPr name="Freeform 10" id="10"/>
          <p:cNvSpPr/>
          <p:nvPr/>
        </p:nvSpPr>
        <p:spPr>
          <a:xfrm flipH="false" flipV="false" rot="0">
            <a:off x="8778725" y="2800118"/>
            <a:ext cx="9127349" cy="2730034"/>
          </a:xfrm>
          <a:custGeom>
            <a:avLst/>
            <a:gdLst/>
            <a:ahLst/>
            <a:cxnLst/>
            <a:rect r="r" b="b" t="t" l="l"/>
            <a:pathLst>
              <a:path h="2730034" w="9127349">
                <a:moveTo>
                  <a:pt x="0" y="0"/>
                </a:moveTo>
                <a:lnTo>
                  <a:pt x="9127349" y="0"/>
                </a:lnTo>
                <a:lnTo>
                  <a:pt x="9127349" y="2730034"/>
                </a:lnTo>
                <a:lnTo>
                  <a:pt x="0" y="2730034"/>
                </a:lnTo>
                <a:lnTo>
                  <a:pt x="0" y="0"/>
                </a:lnTo>
                <a:close/>
              </a:path>
            </a:pathLst>
          </a:custGeom>
          <a:blipFill>
            <a:blip r:embed="rId5"/>
            <a:stretch>
              <a:fillRect l="0" t="0" r="0" b="0"/>
            </a:stretch>
          </a:blipFill>
        </p:spPr>
      </p:sp>
      <p:sp>
        <p:nvSpPr>
          <p:cNvPr name="TextBox 11" id="11"/>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5 - REVIEW  </a:t>
            </a:r>
          </a:p>
        </p:txBody>
      </p:sp>
      <p:sp>
        <p:nvSpPr>
          <p:cNvPr name="TextBox 12" id="12"/>
          <p:cNvSpPr txBox="true"/>
          <p:nvPr/>
        </p:nvSpPr>
        <p:spPr>
          <a:xfrm rot="0">
            <a:off x="3133951" y="2441518"/>
            <a:ext cx="3991495"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CICD PIPELINE</a:t>
            </a:r>
          </a:p>
        </p:txBody>
      </p:sp>
      <p:sp>
        <p:nvSpPr>
          <p:cNvPr name="TextBox 13" id="13"/>
          <p:cNvSpPr txBox="true"/>
          <p:nvPr/>
        </p:nvSpPr>
        <p:spPr>
          <a:xfrm rot="0">
            <a:off x="1784685" y="3180179"/>
            <a:ext cx="6438862" cy="5537650"/>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FFFFF"/>
                </a:solidFill>
                <a:latin typeface="Body Grotesque"/>
              </a:rPr>
              <a:t>Products Fresh Data was merged with Products through the use of Github Actions</a:t>
            </a:r>
          </a:p>
          <a:p>
            <a:pPr>
              <a:lnSpc>
                <a:spcPts val="4410"/>
              </a:lnSpc>
            </a:pPr>
          </a:p>
          <a:p>
            <a:pPr marL="680209" indent="-340105" lvl="1">
              <a:lnSpc>
                <a:spcPts val="4410"/>
              </a:lnSpc>
              <a:buFont typeface="Arial"/>
              <a:buChar char="•"/>
            </a:pPr>
            <a:r>
              <a:rPr lang="en-US" sz="3150">
                <a:solidFill>
                  <a:srgbClr val="FFFFFF"/>
                </a:solidFill>
                <a:latin typeface="Body Grotesque"/>
              </a:rPr>
              <a:t>Github Actions was also utilized to  automate data transformation, and incrementing of data from fresh orders ( week 3 )</a:t>
            </a:r>
          </a:p>
          <a:p>
            <a:pPr>
              <a:lnSpc>
                <a:spcPts val="4410"/>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934190" y="2243574"/>
            <a:ext cx="5505558" cy="621139"/>
            <a:chOff x="0" y="0"/>
            <a:chExt cx="3928618" cy="443228"/>
          </a:xfrm>
        </p:grpSpPr>
        <p:sp>
          <p:nvSpPr>
            <p:cNvPr name="Freeform 7" id="7"/>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757609" y="3237105"/>
            <a:ext cx="9659347" cy="2700054"/>
          </a:xfrm>
          <a:custGeom>
            <a:avLst/>
            <a:gdLst/>
            <a:ahLst/>
            <a:cxnLst/>
            <a:rect r="r" b="b" t="t" l="l"/>
            <a:pathLst>
              <a:path h="2700054" w="9659347">
                <a:moveTo>
                  <a:pt x="0" y="0"/>
                </a:moveTo>
                <a:lnTo>
                  <a:pt x="9659347" y="0"/>
                </a:lnTo>
                <a:lnTo>
                  <a:pt x="9659347" y="2700053"/>
                </a:lnTo>
                <a:lnTo>
                  <a:pt x="0" y="2700053"/>
                </a:lnTo>
                <a:lnTo>
                  <a:pt x="0" y="0"/>
                </a:lnTo>
                <a:close/>
              </a:path>
            </a:pathLst>
          </a:custGeom>
          <a:blipFill>
            <a:blip r:embed="rId4"/>
            <a:stretch>
              <a:fillRect l="0" t="0" r="0" b="0"/>
            </a:stretch>
          </a:blipFill>
        </p:spPr>
      </p:sp>
      <p:sp>
        <p:nvSpPr>
          <p:cNvPr name="Freeform 10" id="10"/>
          <p:cNvSpPr/>
          <p:nvPr/>
        </p:nvSpPr>
        <p:spPr>
          <a:xfrm flipH="false" flipV="false" rot="0">
            <a:off x="5765260" y="6489608"/>
            <a:ext cx="11494040" cy="2264179"/>
          </a:xfrm>
          <a:custGeom>
            <a:avLst/>
            <a:gdLst/>
            <a:ahLst/>
            <a:cxnLst/>
            <a:rect r="r" b="b" t="t" l="l"/>
            <a:pathLst>
              <a:path h="2264179" w="11494040">
                <a:moveTo>
                  <a:pt x="0" y="0"/>
                </a:moveTo>
                <a:lnTo>
                  <a:pt x="11494040" y="0"/>
                </a:lnTo>
                <a:lnTo>
                  <a:pt x="11494040" y="2264180"/>
                </a:lnTo>
                <a:lnTo>
                  <a:pt x="0" y="2264180"/>
                </a:lnTo>
                <a:lnTo>
                  <a:pt x="0" y="0"/>
                </a:lnTo>
                <a:close/>
              </a:path>
            </a:pathLst>
          </a:custGeom>
          <a:blipFill>
            <a:blip r:embed="rId5"/>
            <a:stretch>
              <a:fillRect l="0" t="0" r="0" b="0"/>
            </a:stretch>
          </a:blipFill>
        </p:spPr>
      </p:sp>
      <p:sp>
        <p:nvSpPr>
          <p:cNvPr name="TextBox 11" id="11"/>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5 - REVIEW  </a:t>
            </a:r>
          </a:p>
        </p:txBody>
      </p:sp>
      <p:sp>
        <p:nvSpPr>
          <p:cNvPr name="TextBox 12" id="12"/>
          <p:cNvSpPr txBox="true"/>
          <p:nvPr/>
        </p:nvSpPr>
        <p:spPr>
          <a:xfrm rot="0">
            <a:off x="3614312" y="2441518"/>
            <a:ext cx="3991495"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Bugs Faced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2216456" y="2015009"/>
            <a:ext cx="5505558" cy="621139"/>
            <a:chOff x="0" y="0"/>
            <a:chExt cx="3928618" cy="443228"/>
          </a:xfrm>
        </p:grpSpPr>
        <p:sp>
          <p:nvSpPr>
            <p:cNvPr name="Freeform 7" id="7"/>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0365327" y="5751955"/>
            <a:ext cx="6893973" cy="3868462"/>
          </a:xfrm>
          <a:custGeom>
            <a:avLst/>
            <a:gdLst/>
            <a:ahLst/>
            <a:cxnLst/>
            <a:rect r="r" b="b" t="t" l="l"/>
            <a:pathLst>
              <a:path h="3868462" w="6893973">
                <a:moveTo>
                  <a:pt x="0" y="0"/>
                </a:moveTo>
                <a:lnTo>
                  <a:pt x="6893973" y="0"/>
                </a:lnTo>
                <a:lnTo>
                  <a:pt x="6893973" y="3868462"/>
                </a:lnTo>
                <a:lnTo>
                  <a:pt x="0" y="3868462"/>
                </a:lnTo>
                <a:lnTo>
                  <a:pt x="0" y="0"/>
                </a:lnTo>
                <a:close/>
              </a:path>
            </a:pathLst>
          </a:custGeom>
          <a:blipFill>
            <a:blip r:embed="rId4"/>
            <a:stretch>
              <a:fillRect l="0" t="0" r="0" b="0"/>
            </a:stretch>
          </a:blipFill>
        </p:spPr>
      </p:sp>
      <p:sp>
        <p:nvSpPr>
          <p:cNvPr name="Freeform 10" id="10"/>
          <p:cNvSpPr/>
          <p:nvPr/>
        </p:nvSpPr>
        <p:spPr>
          <a:xfrm flipH="false" flipV="false" rot="0">
            <a:off x="7948873" y="1946686"/>
            <a:ext cx="6729318" cy="3805269"/>
          </a:xfrm>
          <a:custGeom>
            <a:avLst/>
            <a:gdLst/>
            <a:ahLst/>
            <a:cxnLst/>
            <a:rect r="r" b="b" t="t" l="l"/>
            <a:pathLst>
              <a:path h="3805269" w="6729318">
                <a:moveTo>
                  <a:pt x="0" y="0"/>
                </a:moveTo>
                <a:lnTo>
                  <a:pt x="6729318" y="0"/>
                </a:lnTo>
                <a:lnTo>
                  <a:pt x="6729318" y="3805269"/>
                </a:lnTo>
                <a:lnTo>
                  <a:pt x="0" y="3805269"/>
                </a:lnTo>
                <a:lnTo>
                  <a:pt x="0" y="0"/>
                </a:lnTo>
                <a:close/>
              </a:path>
            </a:pathLst>
          </a:custGeom>
          <a:blipFill>
            <a:blip r:embed="rId5"/>
            <a:stretch>
              <a:fillRect l="0" t="0" r="0" b="0"/>
            </a:stretch>
          </a:blipFill>
        </p:spPr>
      </p:sp>
      <p:sp>
        <p:nvSpPr>
          <p:cNvPr name="TextBox 11" id="11"/>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5 - REVIEW  </a:t>
            </a:r>
          </a:p>
        </p:txBody>
      </p:sp>
      <p:sp>
        <p:nvSpPr>
          <p:cNvPr name="TextBox 12" id="12"/>
          <p:cNvSpPr txBox="true"/>
          <p:nvPr/>
        </p:nvSpPr>
        <p:spPr>
          <a:xfrm rot="0">
            <a:off x="3416217" y="2212953"/>
            <a:ext cx="3991495"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DASHBOARDING</a:t>
            </a:r>
          </a:p>
        </p:txBody>
      </p:sp>
      <p:sp>
        <p:nvSpPr>
          <p:cNvPr name="TextBox 13" id="13"/>
          <p:cNvSpPr txBox="true"/>
          <p:nvPr/>
        </p:nvSpPr>
        <p:spPr>
          <a:xfrm rot="0">
            <a:off x="2066951" y="2951614"/>
            <a:ext cx="5505558" cy="2201335"/>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FFFFF"/>
                </a:solidFill>
                <a:latin typeface="Body Grotesque"/>
              </a:rPr>
              <a:t>Each of us developed dashboards pertaining to NWT’s reporting needs</a:t>
            </a:r>
          </a:p>
          <a:p>
            <a:pPr>
              <a:lnSpc>
                <a:spcPts val="4410"/>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3050173" y="367529"/>
            <a:ext cx="12673263" cy="1322342"/>
            <a:chOff x="0" y="0"/>
            <a:chExt cx="4247881" cy="443228"/>
          </a:xfrm>
        </p:grpSpPr>
        <p:sp>
          <p:nvSpPr>
            <p:cNvPr name="Freeform 4" id="4"/>
            <p:cNvSpPr/>
            <p:nvPr/>
          </p:nvSpPr>
          <p:spPr>
            <a:xfrm flipH="false" flipV="false" rot="0">
              <a:off x="0" y="0"/>
              <a:ext cx="4247881" cy="443228"/>
            </a:xfrm>
            <a:custGeom>
              <a:avLst/>
              <a:gdLst/>
              <a:ahLst/>
              <a:cxnLst/>
              <a:rect r="r" b="b" t="t" l="l"/>
              <a:pathLst>
                <a:path h="443228" w="4247881">
                  <a:moveTo>
                    <a:pt x="61089" y="0"/>
                  </a:moveTo>
                  <a:lnTo>
                    <a:pt x="4186792" y="0"/>
                  </a:lnTo>
                  <a:cubicBezTo>
                    <a:pt x="4220530" y="0"/>
                    <a:pt x="4247881" y="27350"/>
                    <a:pt x="4247881" y="61089"/>
                  </a:cubicBezTo>
                  <a:lnTo>
                    <a:pt x="4247881" y="382140"/>
                  </a:lnTo>
                  <a:cubicBezTo>
                    <a:pt x="4247881" y="398341"/>
                    <a:pt x="4241445" y="413880"/>
                    <a:pt x="4229988" y="425336"/>
                  </a:cubicBezTo>
                  <a:cubicBezTo>
                    <a:pt x="4218532" y="436792"/>
                    <a:pt x="4202994" y="443228"/>
                    <a:pt x="4186792" y="443228"/>
                  </a:cubicBezTo>
                  <a:lnTo>
                    <a:pt x="61089" y="443228"/>
                  </a:lnTo>
                  <a:cubicBezTo>
                    <a:pt x="27350" y="443228"/>
                    <a:pt x="0" y="415878"/>
                    <a:pt x="0" y="382140"/>
                  </a:cubicBezTo>
                  <a:lnTo>
                    <a:pt x="0" y="61089"/>
                  </a:lnTo>
                  <a:cubicBezTo>
                    <a:pt x="0" y="27350"/>
                    <a:pt x="27350" y="0"/>
                    <a:pt x="61089"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247881"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570421" y="3476653"/>
            <a:ext cx="2959505" cy="2959505"/>
            <a:chOff x="0" y="0"/>
            <a:chExt cx="3946007" cy="3946007"/>
          </a:xfrm>
        </p:grpSpPr>
        <p:sp>
          <p:nvSpPr>
            <p:cNvPr name="Freeform 7" id="7"/>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FF3131"/>
            </a:solidFill>
          </p:spPr>
        </p:sp>
        <p:sp>
          <p:nvSpPr>
            <p:cNvPr name="Freeform 8" id="8"/>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9" id="9"/>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difficulties grasping different syntax between dbt and snowsql - Clayton</a:t>
              </a:r>
            </a:p>
          </p:txBody>
        </p:sp>
      </p:grpSp>
      <p:grpSp>
        <p:nvGrpSpPr>
          <p:cNvPr name="Group 10" id="10"/>
          <p:cNvGrpSpPr/>
          <p:nvPr/>
        </p:nvGrpSpPr>
        <p:grpSpPr>
          <a:xfrm rot="0">
            <a:off x="12148520" y="3476653"/>
            <a:ext cx="2959505" cy="2959505"/>
            <a:chOff x="0" y="0"/>
            <a:chExt cx="3946007" cy="3946007"/>
          </a:xfrm>
        </p:grpSpPr>
        <p:sp>
          <p:nvSpPr>
            <p:cNvPr name="Freeform 11" id="11"/>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12" id="12"/>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13" id="13"/>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team members shared DAX formulae as needed, showing collaborative spirit - Clayton</a:t>
              </a:r>
            </a:p>
          </p:txBody>
        </p:sp>
      </p:grpSp>
      <p:grpSp>
        <p:nvGrpSpPr>
          <p:cNvPr name="Group 14" id="14"/>
          <p:cNvGrpSpPr/>
          <p:nvPr/>
        </p:nvGrpSpPr>
        <p:grpSpPr>
          <a:xfrm rot="0">
            <a:off x="7730922" y="3476653"/>
            <a:ext cx="2959505" cy="2959505"/>
            <a:chOff x="0" y="0"/>
            <a:chExt cx="3946007" cy="3946007"/>
          </a:xfrm>
        </p:grpSpPr>
        <p:sp>
          <p:nvSpPr>
            <p:cNvPr name="Freeform 15" id="15"/>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6CE5E8"/>
            </a:solidFill>
          </p:spPr>
        </p:sp>
        <p:sp>
          <p:nvSpPr>
            <p:cNvPr name="Freeform 16" id="16"/>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17" id="17"/>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creative bottleneck when discussing dashboard designs -Tristan</a:t>
              </a:r>
            </a:p>
          </p:txBody>
        </p:sp>
      </p:grpSp>
      <p:sp>
        <p:nvSpPr>
          <p:cNvPr name="AutoShape 18" id="18"/>
          <p:cNvSpPr/>
          <p:nvPr/>
        </p:nvSpPr>
        <p:spPr>
          <a:xfrm flipV="true">
            <a:off x="6451953" y="2058855"/>
            <a:ext cx="0" cy="9156086"/>
          </a:xfrm>
          <a:prstGeom prst="line">
            <a:avLst/>
          </a:prstGeom>
          <a:ln cap="flat" w="38100">
            <a:solidFill>
              <a:srgbClr val="FFFFFF"/>
            </a:solidFill>
            <a:prstDash val="solid"/>
            <a:headEnd type="none" len="sm" w="sm"/>
            <a:tailEnd type="none" len="sm" w="sm"/>
          </a:ln>
        </p:spPr>
      </p:sp>
      <p:sp>
        <p:nvSpPr>
          <p:cNvPr name="AutoShape 19" id="19"/>
          <p:cNvSpPr/>
          <p:nvPr/>
        </p:nvSpPr>
        <p:spPr>
          <a:xfrm flipV="true">
            <a:off x="11959727" y="2058855"/>
            <a:ext cx="0" cy="9156086"/>
          </a:xfrm>
          <a:prstGeom prst="line">
            <a:avLst/>
          </a:prstGeom>
          <a:ln cap="flat" w="38100">
            <a:solidFill>
              <a:srgbClr val="FFFFFF"/>
            </a:solidFill>
            <a:prstDash val="solid"/>
            <a:headEnd type="none" len="sm" w="sm"/>
            <a:tailEnd type="none" len="sm" w="sm"/>
          </a:ln>
        </p:spPr>
      </p:sp>
      <p:sp>
        <p:nvSpPr>
          <p:cNvPr name="AutoShape 20" id="20"/>
          <p:cNvSpPr/>
          <p:nvPr/>
        </p:nvSpPr>
        <p:spPr>
          <a:xfrm flipH="true">
            <a:off x="0" y="2819428"/>
            <a:ext cx="18288000" cy="0"/>
          </a:xfrm>
          <a:prstGeom prst="line">
            <a:avLst/>
          </a:prstGeom>
          <a:ln cap="flat" w="38100">
            <a:solidFill>
              <a:srgbClr val="FFFFFF"/>
            </a:solidFill>
            <a:prstDash val="solid"/>
            <a:headEnd type="none" len="sm" w="sm"/>
            <a:tailEnd type="none" len="sm" w="sm"/>
          </a:ln>
        </p:spPr>
      </p:sp>
      <p:sp>
        <p:nvSpPr>
          <p:cNvPr name="AutoShape 21" id="21"/>
          <p:cNvSpPr/>
          <p:nvPr/>
        </p:nvSpPr>
        <p:spPr>
          <a:xfrm flipH="true">
            <a:off x="0" y="2058855"/>
            <a:ext cx="18349840" cy="0"/>
          </a:xfrm>
          <a:prstGeom prst="line">
            <a:avLst/>
          </a:prstGeom>
          <a:ln cap="flat" w="38100">
            <a:solidFill>
              <a:srgbClr val="FFFFFF"/>
            </a:solidFill>
            <a:prstDash val="solid"/>
            <a:headEnd type="none" len="sm" w="sm"/>
            <a:tailEnd type="none" len="sm" w="sm"/>
          </a:ln>
        </p:spPr>
      </p:sp>
      <p:grpSp>
        <p:nvGrpSpPr>
          <p:cNvPr name="Group 22" id="22"/>
          <p:cNvGrpSpPr/>
          <p:nvPr/>
        </p:nvGrpSpPr>
        <p:grpSpPr>
          <a:xfrm rot="0">
            <a:off x="15184225" y="3476653"/>
            <a:ext cx="2959505" cy="2959505"/>
            <a:chOff x="0" y="0"/>
            <a:chExt cx="3946007" cy="3946007"/>
          </a:xfrm>
        </p:grpSpPr>
        <p:sp>
          <p:nvSpPr>
            <p:cNvPr name="Freeform 23" id="23"/>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24" id="24"/>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25" id="25"/>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self directed work but was still efficient -Syed</a:t>
              </a:r>
            </a:p>
          </p:txBody>
        </p:sp>
      </p:grpSp>
      <p:grpSp>
        <p:nvGrpSpPr>
          <p:cNvPr name="Group 26" id="26"/>
          <p:cNvGrpSpPr/>
          <p:nvPr/>
        </p:nvGrpSpPr>
        <p:grpSpPr>
          <a:xfrm rot="0">
            <a:off x="15184225" y="6436158"/>
            <a:ext cx="2959505" cy="2959505"/>
            <a:chOff x="0" y="0"/>
            <a:chExt cx="3946007" cy="3946007"/>
          </a:xfrm>
        </p:grpSpPr>
        <p:sp>
          <p:nvSpPr>
            <p:cNvPr name="Freeform 27" id="27"/>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28" id="28"/>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29" id="29"/>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devs finished their own dashboards without relying on others -Ian</a:t>
              </a:r>
            </a:p>
          </p:txBody>
        </p:sp>
      </p:grpSp>
      <p:grpSp>
        <p:nvGrpSpPr>
          <p:cNvPr name="Group 30" id="30"/>
          <p:cNvGrpSpPr/>
          <p:nvPr/>
        </p:nvGrpSpPr>
        <p:grpSpPr>
          <a:xfrm rot="0">
            <a:off x="12146245" y="6436158"/>
            <a:ext cx="2959505" cy="2959505"/>
            <a:chOff x="0" y="0"/>
            <a:chExt cx="3946007" cy="3946007"/>
          </a:xfrm>
        </p:grpSpPr>
        <p:sp>
          <p:nvSpPr>
            <p:cNvPr name="Freeform 31" id="31"/>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32" id="32"/>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33" id="33"/>
            <p:cNvSpPr txBox="true"/>
            <p:nvPr/>
          </p:nvSpPr>
          <p:spPr>
            <a:xfrm>
              <a:off x="0" y="-38100"/>
              <a:ext cx="3946007" cy="3425307"/>
            </a:xfrm>
            <a:prstGeom prst="rect">
              <a:avLst/>
            </a:prstGeom>
          </p:spPr>
          <p:txBody>
            <a:bodyPr anchor="t" rtlCol="false" tIns="203200" lIns="203200" bIns="203200" rIns="203200"/>
            <a:lstStyle/>
            <a:p>
              <a:pPr>
                <a:lnSpc>
                  <a:spcPts val="2659"/>
                </a:lnSpc>
              </a:pPr>
              <a:r>
                <a:rPr lang="en-US" sz="1899">
                  <a:solidFill>
                    <a:srgbClr val="000000"/>
                  </a:solidFill>
                  <a:latin typeface="Body Grotesque"/>
                </a:rPr>
                <a:t>team was able to finish creating dashboards on time -Lulu</a:t>
              </a:r>
            </a:p>
          </p:txBody>
        </p:sp>
      </p:grpSp>
      <p:sp>
        <p:nvSpPr>
          <p:cNvPr name="Freeform 34" id="34"/>
          <p:cNvSpPr/>
          <p:nvPr/>
        </p:nvSpPr>
        <p:spPr>
          <a:xfrm flipH="false" flipV="false" rot="0">
            <a:off x="12251010" y="5698440"/>
            <a:ext cx="1087266" cy="639568"/>
          </a:xfrm>
          <a:custGeom>
            <a:avLst/>
            <a:gdLst/>
            <a:ahLst/>
            <a:cxnLst/>
            <a:rect r="r" b="b" t="t" l="l"/>
            <a:pathLst>
              <a:path h="639568" w="1087266">
                <a:moveTo>
                  <a:pt x="0" y="0"/>
                </a:moveTo>
                <a:lnTo>
                  <a:pt x="1087266" y="0"/>
                </a:lnTo>
                <a:lnTo>
                  <a:pt x="1087266" y="639568"/>
                </a:lnTo>
                <a:lnTo>
                  <a:pt x="0" y="639568"/>
                </a:lnTo>
                <a:lnTo>
                  <a:pt x="0" y="0"/>
                </a:lnTo>
                <a:close/>
              </a:path>
            </a:pathLst>
          </a:custGeom>
          <a:blipFill>
            <a:blip r:embed="rId3"/>
            <a:stretch>
              <a:fillRect l="0" t="0" r="0" b="0"/>
            </a:stretch>
          </a:blipFill>
        </p:spPr>
      </p:sp>
      <p:sp>
        <p:nvSpPr>
          <p:cNvPr name="Freeform 35" id="35"/>
          <p:cNvSpPr/>
          <p:nvPr/>
        </p:nvSpPr>
        <p:spPr>
          <a:xfrm flipH="false" flipV="false" rot="0">
            <a:off x="15279475" y="5582622"/>
            <a:ext cx="1284155" cy="755385"/>
          </a:xfrm>
          <a:custGeom>
            <a:avLst/>
            <a:gdLst/>
            <a:ahLst/>
            <a:cxnLst/>
            <a:rect r="r" b="b" t="t" l="l"/>
            <a:pathLst>
              <a:path h="755385" w="1284155">
                <a:moveTo>
                  <a:pt x="0" y="0"/>
                </a:moveTo>
                <a:lnTo>
                  <a:pt x="1284156" y="0"/>
                </a:lnTo>
                <a:lnTo>
                  <a:pt x="1284156" y="755386"/>
                </a:lnTo>
                <a:lnTo>
                  <a:pt x="0" y="755386"/>
                </a:lnTo>
                <a:lnTo>
                  <a:pt x="0" y="0"/>
                </a:lnTo>
                <a:close/>
              </a:path>
            </a:pathLst>
          </a:custGeom>
          <a:blipFill>
            <a:blip r:embed="rId3"/>
            <a:stretch>
              <a:fillRect l="0" t="0" r="0" b="0"/>
            </a:stretch>
          </a:blipFill>
        </p:spPr>
      </p:sp>
      <p:sp>
        <p:nvSpPr>
          <p:cNvPr name="Freeform 36" id="36"/>
          <p:cNvSpPr/>
          <p:nvPr/>
        </p:nvSpPr>
        <p:spPr>
          <a:xfrm flipH="false" flipV="false" rot="0">
            <a:off x="12271056" y="8461276"/>
            <a:ext cx="1354942" cy="797024"/>
          </a:xfrm>
          <a:custGeom>
            <a:avLst/>
            <a:gdLst/>
            <a:ahLst/>
            <a:cxnLst/>
            <a:rect r="r" b="b" t="t" l="l"/>
            <a:pathLst>
              <a:path h="797024" w="1354942">
                <a:moveTo>
                  <a:pt x="0" y="0"/>
                </a:moveTo>
                <a:lnTo>
                  <a:pt x="1354942" y="0"/>
                </a:lnTo>
                <a:lnTo>
                  <a:pt x="1354942" y="797024"/>
                </a:lnTo>
                <a:lnTo>
                  <a:pt x="0" y="797024"/>
                </a:lnTo>
                <a:lnTo>
                  <a:pt x="0" y="0"/>
                </a:lnTo>
                <a:close/>
              </a:path>
            </a:pathLst>
          </a:custGeom>
          <a:blipFill>
            <a:blip r:embed="rId3"/>
            <a:stretch>
              <a:fillRect l="0" t="0" r="0" b="0"/>
            </a:stretch>
          </a:blipFill>
        </p:spPr>
      </p:sp>
      <p:sp>
        <p:nvSpPr>
          <p:cNvPr name="Freeform 37" id="37"/>
          <p:cNvSpPr/>
          <p:nvPr/>
        </p:nvSpPr>
        <p:spPr>
          <a:xfrm flipH="false" flipV="false" rot="0">
            <a:off x="15301226" y="8547587"/>
            <a:ext cx="1208212" cy="710713"/>
          </a:xfrm>
          <a:custGeom>
            <a:avLst/>
            <a:gdLst/>
            <a:ahLst/>
            <a:cxnLst/>
            <a:rect r="r" b="b" t="t" l="l"/>
            <a:pathLst>
              <a:path h="710713" w="1208212">
                <a:moveTo>
                  <a:pt x="0" y="0"/>
                </a:moveTo>
                <a:lnTo>
                  <a:pt x="1208212" y="0"/>
                </a:lnTo>
                <a:lnTo>
                  <a:pt x="1208212" y="710713"/>
                </a:lnTo>
                <a:lnTo>
                  <a:pt x="0" y="710713"/>
                </a:lnTo>
                <a:lnTo>
                  <a:pt x="0" y="0"/>
                </a:lnTo>
                <a:close/>
              </a:path>
            </a:pathLst>
          </a:custGeom>
          <a:blipFill>
            <a:blip r:embed="rId3"/>
            <a:stretch>
              <a:fillRect l="0" t="0" r="0" b="0"/>
            </a:stretch>
          </a:blipFill>
        </p:spPr>
      </p:sp>
      <p:sp>
        <p:nvSpPr>
          <p:cNvPr name="Freeform 38" id="38"/>
          <p:cNvSpPr/>
          <p:nvPr/>
        </p:nvSpPr>
        <p:spPr>
          <a:xfrm flipH="false" flipV="false" rot="0">
            <a:off x="7784346" y="5671686"/>
            <a:ext cx="1212243" cy="577259"/>
          </a:xfrm>
          <a:custGeom>
            <a:avLst/>
            <a:gdLst/>
            <a:ahLst/>
            <a:cxnLst/>
            <a:rect r="r" b="b" t="t" l="l"/>
            <a:pathLst>
              <a:path h="577259" w="1212243">
                <a:moveTo>
                  <a:pt x="0" y="0"/>
                </a:moveTo>
                <a:lnTo>
                  <a:pt x="1212244" y="0"/>
                </a:lnTo>
                <a:lnTo>
                  <a:pt x="1212244" y="577258"/>
                </a:lnTo>
                <a:lnTo>
                  <a:pt x="0" y="577258"/>
                </a:lnTo>
                <a:lnTo>
                  <a:pt x="0" y="0"/>
                </a:lnTo>
                <a:close/>
              </a:path>
            </a:pathLst>
          </a:custGeom>
          <a:blipFill>
            <a:blip r:embed="rId4"/>
            <a:stretch>
              <a:fillRect l="0" t="0" r="0" b="0"/>
            </a:stretch>
          </a:blipFill>
        </p:spPr>
      </p:sp>
      <p:sp>
        <p:nvSpPr>
          <p:cNvPr name="Freeform 39" id="39"/>
          <p:cNvSpPr/>
          <p:nvPr/>
        </p:nvSpPr>
        <p:spPr>
          <a:xfrm flipH="false" flipV="false" rot="0">
            <a:off x="1722099" y="5734341"/>
            <a:ext cx="940362" cy="567765"/>
          </a:xfrm>
          <a:custGeom>
            <a:avLst/>
            <a:gdLst/>
            <a:ahLst/>
            <a:cxnLst/>
            <a:rect r="r" b="b" t="t" l="l"/>
            <a:pathLst>
              <a:path h="567765" w="940362">
                <a:moveTo>
                  <a:pt x="0" y="0"/>
                </a:moveTo>
                <a:lnTo>
                  <a:pt x="940362" y="0"/>
                </a:lnTo>
                <a:lnTo>
                  <a:pt x="940362" y="567766"/>
                </a:lnTo>
                <a:lnTo>
                  <a:pt x="0" y="567766"/>
                </a:lnTo>
                <a:lnTo>
                  <a:pt x="0" y="0"/>
                </a:lnTo>
                <a:close/>
              </a:path>
            </a:pathLst>
          </a:custGeom>
          <a:blipFill>
            <a:blip r:embed="rId5"/>
            <a:stretch>
              <a:fillRect l="0" t="0" r="0" b="0"/>
            </a:stretch>
          </a:blipFill>
        </p:spPr>
      </p:sp>
      <p:sp>
        <p:nvSpPr>
          <p:cNvPr name="TextBox 40" id="40"/>
          <p:cNvSpPr txBox="true"/>
          <p:nvPr/>
        </p:nvSpPr>
        <p:spPr>
          <a:xfrm rot="0">
            <a:off x="3562184" y="771745"/>
            <a:ext cx="12681116"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5 - RETROSPECTIVE  </a:t>
            </a:r>
          </a:p>
        </p:txBody>
      </p:sp>
      <p:sp>
        <p:nvSpPr>
          <p:cNvPr name="TextBox 41" id="41"/>
          <p:cNvSpPr txBox="true"/>
          <p:nvPr/>
        </p:nvSpPr>
        <p:spPr>
          <a:xfrm rot="0">
            <a:off x="2662461"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Mad</a:t>
            </a:r>
          </a:p>
        </p:txBody>
      </p:sp>
      <p:sp>
        <p:nvSpPr>
          <p:cNvPr name="TextBox 42" id="42"/>
          <p:cNvSpPr txBox="true"/>
          <p:nvPr/>
        </p:nvSpPr>
        <p:spPr>
          <a:xfrm rot="0">
            <a:off x="8839593"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Sad</a:t>
            </a:r>
          </a:p>
        </p:txBody>
      </p:sp>
      <p:sp>
        <p:nvSpPr>
          <p:cNvPr name="TextBox 43" id="43"/>
          <p:cNvSpPr txBox="true"/>
          <p:nvPr/>
        </p:nvSpPr>
        <p:spPr>
          <a:xfrm rot="0">
            <a:off x="14754014"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Glad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4379590" y="2587508"/>
            <a:ext cx="9528820" cy="5735056"/>
          </a:xfrm>
          <a:custGeom>
            <a:avLst/>
            <a:gdLst/>
            <a:ahLst/>
            <a:cxnLst/>
            <a:rect r="r" b="b" t="t" l="l"/>
            <a:pathLst>
              <a:path h="5735056" w="9528820">
                <a:moveTo>
                  <a:pt x="0" y="0"/>
                </a:moveTo>
                <a:lnTo>
                  <a:pt x="9528820" y="0"/>
                </a:lnTo>
                <a:lnTo>
                  <a:pt x="9528820" y="5735055"/>
                </a:lnTo>
                <a:lnTo>
                  <a:pt x="0" y="5735055"/>
                </a:lnTo>
                <a:lnTo>
                  <a:pt x="0" y="0"/>
                </a:lnTo>
                <a:close/>
              </a:path>
            </a:pathLst>
          </a:custGeom>
          <a:blipFill>
            <a:blip r:embed="rId3"/>
            <a:stretch>
              <a:fillRect l="0" t="0" r="0" b="0"/>
            </a:stretch>
          </a:blipFill>
        </p:spPr>
      </p:sp>
      <p:sp>
        <p:nvSpPr>
          <p:cNvPr name="TextBox 7" id="7"/>
          <p:cNvSpPr txBox="true"/>
          <p:nvPr/>
        </p:nvSpPr>
        <p:spPr>
          <a:xfrm rot="0">
            <a:off x="5610059" y="771745"/>
            <a:ext cx="906813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FINAL BURNDOWN  </a:t>
            </a:r>
          </a:p>
        </p:txBody>
      </p:sp>
      <p:sp>
        <p:nvSpPr>
          <p:cNvPr name="AutoShape 8" id="8"/>
          <p:cNvSpPr/>
          <p:nvPr/>
        </p:nvSpPr>
        <p:spPr>
          <a:xfrm flipV="true">
            <a:off x="3302668" y="2587571"/>
            <a:ext cx="19050" cy="5735056"/>
          </a:xfrm>
          <a:prstGeom prst="line">
            <a:avLst/>
          </a:prstGeom>
          <a:ln cap="flat" w="38100">
            <a:solidFill>
              <a:srgbClr val="FFFFFF"/>
            </a:solidFill>
            <a:prstDash val="solid"/>
            <a:headEnd type="none" len="sm" w="sm"/>
            <a:tailEnd type="triangle" len="med" w="lg"/>
          </a:ln>
        </p:spPr>
      </p:sp>
      <p:sp>
        <p:nvSpPr>
          <p:cNvPr name="AutoShape 9" id="9"/>
          <p:cNvSpPr/>
          <p:nvPr/>
        </p:nvSpPr>
        <p:spPr>
          <a:xfrm>
            <a:off x="4379590" y="9277350"/>
            <a:ext cx="9528820" cy="0"/>
          </a:xfrm>
          <a:prstGeom prst="line">
            <a:avLst/>
          </a:prstGeom>
          <a:ln cap="flat" w="38100">
            <a:solidFill>
              <a:srgbClr val="FFFFFF"/>
            </a:solidFill>
            <a:prstDash val="solid"/>
            <a:headEnd type="none" len="sm" w="sm"/>
            <a:tailEnd type="triangle" len="med" w="lg"/>
          </a:ln>
        </p:spPr>
      </p:sp>
      <p:sp>
        <p:nvSpPr>
          <p:cNvPr name="TextBox 10" id="10"/>
          <p:cNvSpPr txBox="true"/>
          <p:nvPr/>
        </p:nvSpPr>
        <p:spPr>
          <a:xfrm rot="0">
            <a:off x="14120859" y="8953817"/>
            <a:ext cx="111466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Week</a:t>
            </a:r>
          </a:p>
        </p:txBody>
      </p:sp>
      <p:sp>
        <p:nvSpPr>
          <p:cNvPr name="TextBox 11" id="11"/>
          <p:cNvSpPr txBox="true"/>
          <p:nvPr/>
        </p:nvSpPr>
        <p:spPr>
          <a:xfrm rot="0">
            <a:off x="1547704" y="1815157"/>
            <a:ext cx="3548028"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Remaining effort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sp>
        <p:nvSpPr>
          <p:cNvPr name="Freeform 3" id="3"/>
          <p:cNvSpPr/>
          <p:nvPr/>
        </p:nvSpPr>
        <p:spPr>
          <a:xfrm flipH="false" flipV="false" rot="0">
            <a:off x="5200398" y="6159682"/>
            <a:ext cx="2489704" cy="2489704"/>
          </a:xfrm>
          <a:custGeom>
            <a:avLst/>
            <a:gdLst/>
            <a:ahLst/>
            <a:cxnLst/>
            <a:rect r="r" b="b" t="t" l="l"/>
            <a:pathLst>
              <a:path h="2489704" w="2489704">
                <a:moveTo>
                  <a:pt x="0" y="0"/>
                </a:moveTo>
                <a:lnTo>
                  <a:pt x="2489704" y="0"/>
                </a:lnTo>
                <a:lnTo>
                  <a:pt x="2489704" y="2489705"/>
                </a:lnTo>
                <a:lnTo>
                  <a:pt x="0" y="2489705"/>
                </a:lnTo>
                <a:lnTo>
                  <a:pt x="0" y="0"/>
                </a:lnTo>
                <a:close/>
              </a:path>
            </a:pathLst>
          </a:custGeom>
          <a:blipFill>
            <a:blip r:embed="rId3"/>
            <a:stretch>
              <a:fillRect l="0" t="0" r="0" b="0"/>
            </a:stretch>
          </a:blipFill>
        </p:spPr>
      </p:sp>
      <p:sp>
        <p:nvSpPr>
          <p:cNvPr name="Freeform 4" id="4"/>
          <p:cNvSpPr/>
          <p:nvPr/>
        </p:nvSpPr>
        <p:spPr>
          <a:xfrm flipH="false" flipV="false" rot="0">
            <a:off x="9877149" y="6318636"/>
            <a:ext cx="2171797" cy="2171797"/>
          </a:xfrm>
          <a:custGeom>
            <a:avLst/>
            <a:gdLst/>
            <a:ahLst/>
            <a:cxnLst/>
            <a:rect r="r" b="b" t="t" l="l"/>
            <a:pathLst>
              <a:path h="2171797" w="2171797">
                <a:moveTo>
                  <a:pt x="0" y="0"/>
                </a:moveTo>
                <a:lnTo>
                  <a:pt x="2171798" y="0"/>
                </a:lnTo>
                <a:lnTo>
                  <a:pt x="2171798" y="2171797"/>
                </a:lnTo>
                <a:lnTo>
                  <a:pt x="0" y="2171797"/>
                </a:lnTo>
                <a:lnTo>
                  <a:pt x="0" y="0"/>
                </a:lnTo>
                <a:close/>
              </a:path>
            </a:pathLst>
          </a:custGeom>
          <a:blipFill>
            <a:blip r:embed="rId4"/>
            <a:stretch>
              <a:fillRect l="0" t="0" r="0" b="0"/>
            </a:stretch>
          </a:blipFill>
        </p:spPr>
      </p:sp>
      <p:sp>
        <p:nvSpPr>
          <p:cNvPr name="TextBox 5" id="5"/>
          <p:cNvSpPr txBox="true"/>
          <p:nvPr/>
        </p:nvSpPr>
        <p:spPr>
          <a:xfrm rot="0">
            <a:off x="2961564" y="2711308"/>
            <a:ext cx="12364872" cy="3324509"/>
          </a:xfrm>
          <a:prstGeom prst="rect">
            <a:avLst/>
          </a:prstGeom>
        </p:spPr>
        <p:txBody>
          <a:bodyPr anchor="t" rtlCol="false" tIns="0" lIns="0" bIns="0" rIns="0">
            <a:spAutoFit/>
          </a:bodyPr>
          <a:lstStyle/>
          <a:p>
            <a:pPr algn="ctr">
              <a:lnSpc>
                <a:spcPts val="12761"/>
              </a:lnSpc>
            </a:pPr>
            <a:r>
              <a:rPr lang="en-US" sz="12761">
                <a:solidFill>
                  <a:srgbClr val="FFFFFF"/>
                </a:solidFill>
                <a:latin typeface="Body Grotesque Bold"/>
              </a:rPr>
              <a:t>DASHBOARD AND DBT DEMO</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00004D"/>
            </a:solidFill>
          </p:spPr>
        </p:sp>
        <p:sp>
          <p:nvSpPr>
            <p:cNvPr name="TextBox 5" id="5"/>
            <p:cNvSpPr txBox="true"/>
            <p:nvPr/>
          </p:nvSpPr>
          <p:spPr>
            <a:xfrm>
              <a:off x="0" y="-38100"/>
              <a:ext cx="4405260" cy="24034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787597" y="4409933"/>
            <a:ext cx="10712806" cy="1705259"/>
          </a:xfrm>
          <a:prstGeom prst="rect">
            <a:avLst/>
          </a:prstGeom>
        </p:spPr>
        <p:txBody>
          <a:bodyPr anchor="t" rtlCol="false" tIns="0" lIns="0" bIns="0" rIns="0">
            <a:spAutoFit/>
          </a:bodyPr>
          <a:lstStyle/>
          <a:p>
            <a:pPr algn="ctr">
              <a:lnSpc>
                <a:spcPts val="12761"/>
              </a:lnSpc>
            </a:pPr>
            <a:r>
              <a:rPr lang="en-US" sz="12761">
                <a:solidFill>
                  <a:srgbClr val="FFFFFF"/>
                </a:solidFill>
                <a:latin typeface="Body Grotesque Bold"/>
              </a:rPr>
              <a:t>THANK YOU</a:t>
            </a:r>
          </a:p>
        </p:txBody>
      </p:sp>
      <p:sp>
        <p:nvSpPr>
          <p:cNvPr name="TextBox 7" id="7"/>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F5F5F5"/>
                </a:solidFill>
                <a:latin typeface="Body Grotesque Bold"/>
              </a:rPr>
              <a:t>SEEMOOD74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12016610" y="6206971"/>
            <a:ext cx="2986254" cy="2830805"/>
          </a:xfrm>
          <a:custGeom>
            <a:avLst/>
            <a:gdLst/>
            <a:ahLst/>
            <a:cxnLst/>
            <a:rect r="r" b="b" t="t" l="l"/>
            <a:pathLst>
              <a:path h="2830805" w="2986254">
                <a:moveTo>
                  <a:pt x="0" y="0"/>
                </a:moveTo>
                <a:lnTo>
                  <a:pt x="2986255" y="0"/>
                </a:lnTo>
                <a:lnTo>
                  <a:pt x="2986255" y="2830806"/>
                </a:lnTo>
                <a:lnTo>
                  <a:pt x="0" y="2830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367027" y="2087027"/>
            <a:ext cx="6285421" cy="3284132"/>
          </a:xfrm>
          <a:custGeom>
            <a:avLst/>
            <a:gdLst/>
            <a:ahLst/>
            <a:cxnLst/>
            <a:rect r="r" b="b" t="t" l="l"/>
            <a:pathLst>
              <a:path h="3284132" w="6285421">
                <a:moveTo>
                  <a:pt x="0" y="0"/>
                </a:moveTo>
                <a:lnTo>
                  <a:pt x="6285421" y="0"/>
                </a:lnTo>
                <a:lnTo>
                  <a:pt x="6285421" y="3284132"/>
                </a:lnTo>
                <a:lnTo>
                  <a:pt x="0" y="3284132"/>
                </a:lnTo>
                <a:lnTo>
                  <a:pt x="0" y="0"/>
                </a:lnTo>
                <a:close/>
              </a:path>
            </a:pathLst>
          </a:custGeom>
          <a:blipFill>
            <a:blip r:embed="rId6"/>
            <a:stretch>
              <a:fillRect l="0" t="0" r="0" b="0"/>
            </a:stretch>
          </a:blipFill>
        </p:spPr>
      </p:sp>
      <p:sp>
        <p:nvSpPr>
          <p:cNvPr name="TextBox 8" id="8"/>
          <p:cNvSpPr txBox="true"/>
          <p:nvPr/>
        </p:nvSpPr>
        <p:spPr>
          <a:xfrm rot="0">
            <a:off x="4332122" y="771745"/>
            <a:ext cx="10290506" cy="780611"/>
          </a:xfrm>
          <a:prstGeom prst="rect">
            <a:avLst/>
          </a:prstGeom>
        </p:spPr>
        <p:txBody>
          <a:bodyPr anchor="t" rtlCol="false" tIns="0" lIns="0" bIns="0" rIns="0">
            <a:spAutoFit/>
          </a:bodyPr>
          <a:lstStyle/>
          <a:p>
            <a:pPr>
              <a:lnSpc>
                <a:spcPts val="5531"/>
              </a:lnSpc>
            </a:pPr>
            <a:r>
              <a:rPr lang="en-US" sz="6914">
                <a:solidFill>
                  <a:srgbClr val="F5F5F5"/>
                </a:solidFill>
                <a:latin typeface="Body Grotesque Bold"/>
              </a:rPr>
              <a:t>PROJECT OBJECTIVES  </a:t>
            </a:r>
          </a:p>
        </p:txBody>
      </p:sp>
      <p:sp>
        <p:nvSpPr>
          <p:cNvPr name="TextBox 9" id="9"/>
          <p:cNvSpPr txBox="true"/>
          <p:nvPr/>
        </p:nvSpPr>
        <p:spPr>
          <a:xfrm rot="0">
            <a:off x="1548269" y="2887394"/>
            <a:ext cx="7327314" cy="4442460"/>
          </a:xfrm>
          <a:prstGeom prst="rect">
            <a:avLst/>
          </a:prstGeom>
        </p:spPr>
        <p:txBody>
          <a:bodyPr anchor="t" rtlCol="false" tIns="0" lIns="0" bIns="0" rIns="0">
            <a:spAutoFit/>
          </a:bodyPr>
          <a:lstStyle/>
          <a:p>
            <a:pPr marL="777243" indent="-388622" lvl="1">
              <a:lnSpc>
                <a:spcPts val="5040"/>
              </a:lnSpc>
              <a:buFont typeface="Arial"/>
              <a:buChar char="•"/>
            </a:pPr>
            <a:r>
              <a:rPr lang="en-US" sz="3600">
                <a:solidFill>
                  <a:srgbClr val="F5F5F5"/>
                </a:solidFill>
                <a:latin typeface="Body Grotesque"/>
              </a:rPr>
              <a:t>modernize North Wind Trader’s (NWT) legacy  on premise systems</a:t>
            </a:r>
          </a:p>
          <a:p>
            <a:pPr>
              <a:lnSpc>
                <a:spcPts val="5040"/>
              </a:lnSpc>
            </a:pPr>
          </a:p>
          <a:p>
            <a:pPr marL="777243" indent="-388622" lvl="1">
              <a:lnSpc>
                <a:spcPts val="5040"/>
              </a:lnSpc>
              <a:buFont typeface="Arial"/>
              <a:buChar char="•"/>
            </a:pPr>
            <a:r>
              <a:rPr lang="en-US" sz="3600">
                <a:solidFill>
                  <a:srgbClr val="F5F5F5"/>
                </a:solidFill>
                <a:latin typeface="Body Grotesque"/>
              </a:rPr>
              <a:t>migrate OLTP system to OLAP  for better scalability, speed and reliability</a:t>
            </a:r>
          </a:p>
        </p:txBody>
      </p:sp>
      <p:pic>
        <p:nvPicPr>
          <p:cNvPr name="Picture 10" id="10"/>
          <p:cNvPicPr>
            <a:picLocks noChangeAspect="true"/>
          </p:cNvPicPr>
          <p:nvPr/>
        </p:nvPicPr>
        <p:blipFill>
          <a:blip r:embed="rId7"/>
          <a:stretch>
            <a:fillRect/>
          </a:stretch>
        </p:blipFill>
        <p:spPr>
          <a:xfrm rot="0">
            <a:off x="11197163" y="3065275"/>
            <a:ext cx="1565390" cy="1565390"/>
          </a:xfrm>
          <a:prstGeom prst="rect">
            <a:avLst/>
          </a:prstGeom>
        </p:spPr>
      </p:pic>
      <p:pic>
        <p:nvPicPr>
          <p:cNvPr name="Picture 11" id="11"/>
          <p:cNvPicPr>
            <a:picLocks noChangeAspect="true"/>
          </p:cNvPicPr>
          <p:nvPr/>
        </p:nvPicPr>
        <p:blipFill>
          <a:blip r:embed="rId8"/>
          <a:stretch>
            <a:fillRect/>
          </a:stretch>
        </p:blipFill>
        <p:spPr>
          <a:xfrm rot="0">
            <a:off x="13831632" y="2881228"/>
            <a:ext cx="1861986" cy="1861986"/>
          </a:xfrm>
          <a:prstGeom prst="rect">
            <a:avLst/>
          </a:prstGeom>
        </p:spPr>
      </p:pic>
      <p:pic>
        <p:nvPicPr>
          <p:cNvPr name="Picture 12" id="12"/>
          <p:cNvPicPr>
            <a:picLocks noChangeAspect="true"/>
          </p:cNvPicPr>
          <p:nvPr/>
        </p:nvPicPr>
        <p:blipFill>
          <a:blip r:embed="rId9"/>
          <a:stretch>
            <a:fillRect/>
          </a:stretch>
        </p:blipFill>
        <p:spPr>
          <a:xfrm rot="0">
            <a:off x="12560396" y="3037500"/>
            <a:ext cx="1898682" cy="1708770"/>
          </a:xfrm>
          <a:prstGeom prst="rect">
            <a:avLst/>
          </a:prstGeom>
        </p:spPr>
      </p:pic>
      <p:sp>
        <p:nvSpPr>
          <p:cNvPr name="AutoShape 13" id="13"/>
          <p:cNvSpPr/>
          <p:nvPr/>
        </p:nvSpPr>
        <p:spPr>
          <a:xfrm flipV="true">
            <a:off x="13509737" y="5371159"/>
            <a:ext cx="0" cy="835812"/>
          </a:xfrm>
          <a:prstGeom prst="line">
            <a:avLst/>
          </a:prstGeom>
          <a:ln cap="flat" w="38100">
            <a:solidFill>
              <a:srgbClr val="F5F5F5"/>
            </a:solidFill>
            <a:prstDash val="solid"/>
            <a:headEnd type="none" len="sm" w="sm"/>
            <a:tailEnd type="triangle" len="med" w="lg"/>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sp>
        <p:nvSpPr>
          <p:cNvPr name="TextBox 3" id="3"/>
          <p:cNvSpPr txBox="true"/>
          <p:nvPr/>
        </p:nvSpPr>
        <p:spPr>
          <a:xfrm rot="0">
            <a:off x="5319878" y="4409933"/>
            <a:ext cx="7648243" cy="1705259"/>
          </a:xfrm>
          <a:prstGeom prst="rect">
            <a:avLst/>
          </a:prstGeom>
        </p:spPr>
        <p:txBody>
          <a:bodyPr anchor="t" rtlCol="false" tIns="0" lIns="0" bIns="0" rIns="0">
            <a:spAutoFit/>
          </a:bodyPr>
          <a:lstStyle/>
          <a:p>
            <a:pPr algn="ctr">
              <a:lnSpc>
                <a:spcPts val="12761"/>
              </a:lnSpc>
            </a:pPr>
            <a:r>
              <a:rPr lang="en-US" sz="12761">
                <a:solidFill>
                  <a:srgbClr val="FFFFFF"/>
                </a:solidFill>
                <a:latin typeface="Body Grotesque Bold"/>
              </a:rPr>
              <a:t>SPRINT 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530840" y="2537986"/>
            <a:ext cx="5505558" cy="621139"/>
            <a:chOff x="0" y="0"/>
            <a:chExt cx="3928618" cy="443228"/>
          </a:xfrm>
        </p:grpSpPr>
        <p:sp>
          <p:nvSpPr>
            <p:cNvPr name="Freeform 7" id="7"/>
            <p:cNvSpPr/>
            <p:nvPr/>
          </p:nvSpPr>
          <p:spPr>
            <a:xfrm flipH="false" flipV="false" rot="0">
              <a:off x="0" y="0"/>
              <a:ext cx="3928618" cy="443228"/>
            </a:xfrm>
            <a:custGeom>
              <a:avLst/>
              <a:gdLst/>
              <a:ahLst/>
              <a:cxnLst/>
              <a:rect r="r" b="b" t="t" l="l"/>
              <a:pathLst>
                <a:path h="443228" w="3928618">
                  <a:moveTo>
                    <a:pt x="140620" y="0"/>
                  </a:moveTo>
                  <a:lnTo>
                    <a:pt x="3787997" y="0"/>
                  </a:lnTo>
                  <a:cubicBezTo>
                    <a:pt x="3825292" y="0"/>
                    <a:pt x="3861060" y="14815"/>
                    <a:pt x="3887431" y="41187"/>
                  </a:cubicBezTo>
                  <a:cubicBezTo>
                    <a:pt x="3913802" y="67558"/>
                    <a:pt x="3928618" y="103325"/>
                    <a:pt x="3928618" y="140620"/>
                  </a:cubicBezTo>
                  <a:lnTo>
                    <a:pt x="3928618" y="302608"/>
                  </a:lnTo>
                  <a:cubicBezTo>
                    <a:pt x="3928618" y="339903"/>
                    <a:pt x="3913802" y="375670"/>
                    <a:pt x="3887431" y="402042"/>
                  </a:cubicBezTo>
                  <a:cubicBezTo>
                    <a:pt x="3861060" y="428413"/>
                    <a:pt x="3825292" y="443228"/>
                    <a:pt x="3787997" y="443228"/>
                  </a:cubicBezTo>
                  <a:lnTo>
                    <a:pt x="140620" y="443228"/>
                  </a:lnTo>
                  <a:cubicBezTo>
                    <a:pt x="103325" y="443228"/>
                    <a:pt x="67558" y="428413"/>
                    <a:pt x="41187" y="402042"/>
                  </a:cubicBezTo>
                  <a:cubicBezTo>
                    <a:pt x="14815" y="375670"/>
                    <a:pt x="0" y="339903"/>
                    <a:pt x="0" y="302608"/>
                  </a:cubicBezTo>
                  <a:lnTo>
                    <a:pt x="0" y="140620"/>
                  </a:lnTo>
                  <a:cubicBezTo>
                    <a:pt x="0" y="103325"/>
                    <a:pt x="14815" y="67558"/>
                    <a:pt x="41187" y="41187"/>
                  </a:cubicBezTo>
                  <a:cubicBezTo>
                    <a:pt x="67558" y="14815"/>
                    <a:pt x="103325" y="0"/>
                    <a:pt x="14062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graphicFrame>
        <p:nvGraphicFramePr>
          <p:cNvPr name="Table 9" id="9"/>
          <p:cNvGraphicFramePr>
            <a:graphicFrameLocks noGrp="true"/>
          </p:cNvGraphicFramePr>
          <p:nvPr/>
        </p:nvGraphicFramePr>
        <p:xfrm>
          <a:off x="7068326" y="2537986"/>
          <a:ext cx="10982296" cy="6338537"/>
        </p:xfrm>
        <a:graphic>
          <a:graphicData uri="http://schemas.openxmlformats.org/drawingml/2006/table">
            <a:tbl>
              <a:tblPr/>
              <a:tblGrid>
                <a:gridCol w="5827771"/>
                <a:gridCol w="5154525"/>
              </a:tblGrid>
              <a:tr h="775629">
                <a:tc>
                  <a:txBody>
                    <a:bodyPr anchor="t" rtlCol="false"/>
                    <a:lstStyle/>
                    <a:p>
                      <a:pPr algn="ctr">
                        <a:lnSpc>
                          <a:spcPts val="2800"/>
                        </a:lnSpc>
                        <a:defRPr/>
                      </a:pPr>
                      <a:r>
                        <a:rPr lang="en-US" sz="2000">
                          <a:solidFill>
                            <a:srgbClr val="212163"/>
                          </a:solidFill>
                          <a:latin typeface="Body Grotesque Bold"/>
                        </a:rPr>
                        <a:t>Sprint Backlog Item</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solidFill>
                      <a:srgbClr val="F5F5F5"/>
                    </a:solidFill>
                  </a:tcPr>
                </a:tc>
                <a:tc>
                  <a:txBody>
                    <a:bodyPr anchor="t" rtlCol="false"/>
                    <a:lstStyle/>
                    <a:p>
                      <a:pPr algn="ctr">
                        <a:lnSpc>
                          <a:spcPts val="2800"/>
                        </a:lnSpc>
                        <a:defRPr/>
                      </a:pPr>
                      <a:r>
                        <a:rPr lang="en-US" sz="2000">
                          <a:solidFill>
                            <a:srgbClr val="212163"/>
                          </a:solidFill>
                          <a:latin typeface="Body Grotesque Bold"/>
                        </a:rPr>
                        <a:t>Story Points</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solidFill>
                      <a:srgbClr val="F5F5F5"/>
                    </a:solidFill>
                  </a:tcPr>
                </a:tc>
              </a:tr>
              <a:tr h="775629">
                <a:tc>
                  <a:txBody>
                    <a:bodyPr anchor="t" rtlCol="false"/>
                    <a:lstStyle/>
                    <a:p>
                      <a:pPr algn="ctr">
                        <a:lnSpc>
                          <a:spcPts val="2800"/>
                        </a:lnSpc>
                        <a:defRPr/>
                      </a:pPr>
                      <a:r>
                        <a:rPr lang="en-US" sz="2000">
                          <a:solidFill>
                            <a:srgbClr val="F5F5F5"/>
                          </a:solidFill>
                          <a:latin typeface="Body Grotesque Bold"/>
                        </a:rPr>
                        <a:t>Data Profiling (EDA)</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Bold"/>
                        </a:rPr>
                        <a:t>13</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r h="775629">
                <a:tc>
                  <a:txBody>
                    <a:bodyPr anchor="t" rtlCol="false"/>
                    <a:lstStyle/>
                    <a:p>
                      <a:pPr algn="ctr">
                        <a:lnSpc>
                          <a:spcPts val="2800"/>
                        </a:lnSpc>
                        <a:defRPr/>
                      </a:pPr>
                      <a:r>
                        <a:rPr lang="en-US" sz="2000">
                          <a:solidFill>
                            <a:srgbClr val="F5F5F5"/>
                          </a:solidFill>
                          <a:latin typeface="Body Grotesque Bold"/>
                        </a:rPr>
                        <a:t>Identify Supplier Reporting Needs </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Bold"/>
                        </a:rPr>
                        <a:t>3</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r h="944634">
                <a:tc>
                  <a:txBody>
                    <a:bodyPr anchor="t" rtlCol="false"/>
                    <a:lstStyle/>
                    <a:p>
                      <a:pPr algn="ctr">
                        <a:lnSpc>
                          <a:spcPts val="2800"/>
                        </a:lnSpc>
                        <a:defRPr/>
                      </a:pPr>
                      <a:r>
                        <a:rPr lang="en-US" sz="2000">
                          <a:solidFill>
                            <a:srgbClr val="F5F5F5"/>
                          </a:solidFill>
                          <a:latin typeface="Body Grotesque Bold"/>
                        </a:rPr>
                        <a:t>Identify Shipping Reporting Needs </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Bold"/>
                        </a:rPr>
                        <a:t>3</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r h="775629">
                <a:tc>
                  <a:txBody>
                    <a:bodyPr anchor="t" rtlCol="false"/>
                    <a:lstStyle/>
                    <a:p>
                      <a:pPr algn="ctr">
                        <a:lnSpc>
                          <a:spcPts val="2800"/>
                        </a:lnSpc>
                        <a:defRPr/>
                      </a:pPr>
                      <a:r>
                        <a:rPr lang="en-US" sz="2000">
                          <a:solidFill>
                            <a:srgbClr val="F5F5F5"/>
                          </a:solidFill>
                          <a:latin typeface="Body Grotesque Bold"/>
                        </a:rPr>
                        <a:t>Identify Sales Agent Reporting Needs </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Bold"/>
                        </a:rPr>
                        <a:t>3</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r h="1129929">
                <a:tc>
                  <a:txBody>
                    <a:bodyPr anchor="t" rtlCol="false"/>
                    <a:lstStyle/>
                    <a:p>
                      <a:pPr algn="ctr">
                        <a:lnSpc>
                          <a:spcPts val="2800"/>
                        </a:lnSpc>
                        <a:defRPr/>
                      </a:pPr>
                      <a:r>
                        <a:rPr lang="en-US" sz="2000">
                          <a:solidFill>
                            <a:srgbClr val="F5F5F5"/>
                          </a:solidFill>
                          <a:latin typeface="Body Grotesque Bold"/>
                        </a:rPr>
                        <a:t>Identify Customer Reporting Needs</a:t>
                      </a:r>
                      <a:endParaRPr lang="en-US" sz="1100"/>
                    </a:p>
                    <a:p>
                      <a:pPr algn="ctr">
                        <a:lnSpc>
                          <a:spcPts val="2800"/>
                        </a:lnSpc>
                      </a:pPr>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Bold"/>
                        </a:rPr>
                        <a:t>5</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r h="1161459">
                <a:tc>
                  <a:txBody>
                    <a:bodyPr anchor="t" rtlCol="false"/>
                    <a:lstStyle/>
                    <a:p>
                      <a:pPr algn="ctr">
                        <a:lnSpc>
                          <a:spcPts val="2800"/>
                        </a:lnSpc>
                        <a:defRPr/>
                      </a:pPr>
                      <a:r>
                        <a:rPr lang="en-US" sz="2000">
                          <a:solidFill>
                            <a:srgbClr val="F5F5F5"/>
                          </a:solidFill>
                          <a:latin typeface="Body Grotesque Bold"/>
                        </a:rPr>
                        <a:t>Identify Sales Reporting Needs</a:t>
                      </a:r>
                      <a:endParaRPr lang="en-US" sz="1100"/>
                    </a:p>
                    <a:p>
                      <a:pPr algn="ctr">
                        <a:lnSpc>
                          <a:spcPts val="2800"/>
                        </a:lnSpc>
                      </a:pPr>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c>
                  <a:txBody>
                    <a:bodyPr anchor="t" rtlCol="false"/>
                    <a:lstStyle/>
                    <a:p>
                      <a:pPr algn="ctr">
                        <a:lnSpc>
                          <a:spcPts val="2800"/>
                        </a:lnSpc>
                        <a:defRPr/>
                      </a:pPr>
                      <a:r>
                        <a:rPr lang="en-US" sz="2000">
                          <a:solidFill>
                            <a:srgbClr val="F5F5F5"/>
                          </a:solidFill>
                          <a:latin typeface="Body Grotesque Bold"/>
                        </a:rPr>
                        <a:t>5</a:t>
                      </a:r>
                      <a:endParaRPr lang="en-US" sz="1100"/>
                    </a:p>
                  </a:txBody>
                  <a:tcPr marL="167696" marR="167696" marT="167696" marB="167696" anchor="ctr">
                    <a:lnL cmpd="sng" algn="ctr" cap="flat" w="33539">
                      <a:solidFill>
                        <a:srgbClr val="F5F5F5"/>
                      </a:solidFill>
                      <a:prstDash val="solid"/>
                      <a:round/>
                      <a:headEnd type="none" w="med" len="med"/>
                      <a:tailEnd type="none" w="med" len="med"/>
                    </a:lnL>
                    <a:lnR cmpd="sng" algn="ctr" cap="flat" w="33539">
                      <a:solidFill>
                        <a:srgbClr val="F5F5F5"/>
                      </a:solidFill>
                      <a:prstDash val="solid"/>
                      <a:round/>
                      <a:headEnd type="none" w="med" len="med"/>
                      <a:tailEnd type="none" w="med" len="med"/>
                    </a:lnR>
                    <a:lnT cmpd="sng" algn="ctr" cap="flat" w="33539">
                      <a:solidFill>
                        <a:srgbClr val="F5F5F5"/>
                      </a:solidFill>
                      <a:prstDash val="solid"/>
                      <a:round/>
                      <a:headEnd type="none" w="med" len="med"/>
                      <a:tailEnd type="none" w="med" len="med"/>
                    </a:lnT>
                    <a:lnB cmpd="sng" algn="ctr" cap="flat" w="33539">
                      <a:solidFill>
                        <a:srgbClr val="F5F5F5"/>
                      </a:solidFill>
                      <a:prstDash val="solid"/>
                      <a:round/>
                      <a:headEnd type="none" w="med" len="med"/>
                      <a:tailEnd type="none" w="med" len="med"/>
                    </a:lnB>
                  </a:tcPr>
                </a:tc>
              </a:tr>
            </a:tbl>
          </a:graphicData>
        </a:graphic>
      </p:graphicFrame>
      <p:sp>
        <p:nvSpPr>
          <p:cNvPr name="TextBox 10" id="10"/>
          <p:cNvSpPr txBox="true"/>
          <p:nvPr/>
        </p:nvSpPr>
        <p:spPr>
          <a:xfrm rot="0">
            <a:off x="3995975" y="771745"/>
            <a:ext cx="10814381" cy="780611"/>
          </a:xfrm>
          <a:prstGeom prst="rect">
            <a:avLst/>
          </a:prstGeom>
        </p:spPr>
        <p:txBody>
          <a:bodyPr anchor="t" rtlCol="false" tIns="0" lIns="0" bIns="0" rIns="0">
            <a:spAutoFit/>
          </a:bodyPr>
          <a:lstStyle/>
          <a:p>
            <a:pPr>
              <a:lnSpc>
                <a:spcPts val="5531"/>
              </a:lnSpc>
            </a:pPr>
            <a:r>
              <a:rPr lang="en-US" sz="6914">
                <a:solidFill>
                  <a:srgbClr val="F5F5F5"/>
                </a:solidFill>
                <a:latin typeface="Body Grotesque Bold"/>
              </a:rPr>
              <a:t>SPRINT 1 - OBJECTIVES </a:t>
            </a:r>
          </a:p>
        </p:txBody>
      </p:sp>
      <p:sp>
        <p:nvSpPr>
          <p:cNvPr name="TextBox 11" id="11"/>
          <p:cNvSpPr txBox="true"/>
          <p:nvPr/>
        </p:nvSpPr>
        <p:spPr>
          <a:xfrm rot="0">
            <a:off x="1854965" y="2735930"/>
            <a:ext cx="3174806" cy="358600"/>
          </a:xfrm>
          <a:prstGeom prst="rect">
            <a:avLst/>
          </a:prstGeom>
        </p:spPr>
        <p:txBody>
          <a:bodyPr anchor="t" rtlCol="false" tIns="0" lIns="0" bIns="0" rIns="0">
            <a:spAutoFit/>
          </a:bodyPr>
          <a:lstStyle/>
          <a:p>
            <a:pPr>
              <a:lnSpc>
                <a:spcPts val="2598"/>
              </a:lnSpc>
            </a:pPr>
            <a:r>
              <a:rPr lang="en-US" sz="3248">
                <a:solidFill>
                  <a:srgbClr val="F5F5F5"/>
                </a:solidFill>
                <a:latin typeface="Body Grotesque Bold"/>
              </a:rPr>
              <a:t>SPRINT GOAL </a:t>
            </a:r>
          </a:p>
        </p:txBody>
      </p:sp>
      <p:sp>
        <p:nvSpPr>
          <p:cNvPr name="TextBox 12" id="12"/>
          <p:cNvSpPr txBox="true"/>
          <p:nvPr/>
        </p:nvSpPr>
        <p:spPr>
          <a:xfrm rot="0">
            <a:off x="530840" y="3444875"/>
            <a:ext cx="5430470" cy="2364090"/>
          </a:xfrm>
          <a:prstGeom prst="rect">
            <a:avLst/>
          </a:prstGeom>
        </p:spPr>
        <p:txBody>
          <a:bodyPr anchor="t" rtlCol="false" tIns="0" lIns="0" bIns="0" rIns="0">
            <a:spAutoFit/>
          </a:bodyPr>
          <a:lstStyle/>
          <a:p>
            <a:pPr marL="744978" indent="-372489" lvl="1">
              <a:lnSpc>
                <a:spcPts val="4830"/>
              </a:lnSpc>
              <a:buFont typeface="Arial"/>
              <a:buChar char="•"/>
            </a:pPr>
            <a:r>
              <a:rPr lang="en-US" sz="3450">
                <a:solidFill>
                  <a:srgbClr val="F5F5F5"/>
                </a:solidFill>
                <a:latin typeface="Body Grotesque"/>
              </a:rPr>
              <a:t>identify reporting needs by understand NWT’s data</a:t>
            </a:r>
          </a:p>
          <a:p>
            <a:pPr>
              <a:lnSpc>
                <a:spcPts val="441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283618" y="367529"/>
            <a:ext cx="11720763" cy="1322342"/>
            <a:chOff x="0" y="0"/>
            <a:chExt cx="3928618" cy="443228"/>
          </a:xfrm>
        </p:grpSpPr>
        <p:sp>
          <p:nvSpPr>
            <p:cNvPr name="Freeform 4" id="4"/>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5610059" y="771745"/>
            <a:ext cx="8020381" cy="780611"/>
          </a:xfrm>
          <a:prstGeom prst="rect">
            <a:avLst/>
          </a:prstGeom>
        </p:spPr>
        <p:txBody>
          <a:bodyPr anchor="t" rtlCol="false" tIns="0" lIns="0" bIns="0" rIns="0">
            <a:spAutoFit/>
          </a:bodyPr>
          <a:lstStyle/>
          <a:p>
            <a:pPr>
              <a:lnSpc>
                <a:spcPts val="5531"/>
              </a:lnSpc>
            </a:pPr>
            <a:r>
              <a:rPr lang="en-US" sz="6914">
                <a:solidFill>
                  <a:srgbClr val="F5F5F5"/>
                </a:solidFill>
                <a:latin typeface="Body Grotesque Bold"/>
              </a:rPr>
              <a:t>SPRINT 1 - REVIEW  </a:t>
            </a:r>
          </a:p>
        </p:txBody>
      </p:sp>
      <p:sp>
        <p:nvSpPr>
          <p:cNvPr name="Freeform 7" id="7"/>
          <p:cNvSpPr/>
          <p:nvPr/>
        </p:nvSpPr>
        <p:spPr>
          <a:xfrm flipH="false" flipV="false" rot="0">
            <a:off x="8605196" y="2105070"/>
            <a:ext cx="8154481" cy="6794027"/>
          </a:xfrm>
          <a:custGeom>
            <a:avLst/>
            <a:gdLst/>
            <a:ahLst/>
            <a:cxnLst/>
            <a:rect r="r" b="b" t="t" l="l"/>
            <a:pathLst>
              <a:path h="6794027" w="8154481">
                <a:moveTo>
                  <a:pt x="0" y="0"/>
                </a:moveTo>
                <a:lnTo>
                  <a:pt x="8154481" y="0"/>
                </a:lnTo>
                <a:lnTo>
                  <a:pt x="8154481" y="6794027"/>
                </a:lnTo>
                <a:lnTo>
                  <a:pt x="0" y="6794027"/>
                </a:lnTo>
                <a:lnTo>
                  <a:pt x="0" y="0"/>
                </a:lnTo>
                <a:close/>
              </a:path>
            </a:pathLst>
          </a:custGeom>
          <a:blipFill>
            <a:blip r:embed="rId4"/>
            <a:stretch>
              <a:fillRect l="0" t="0" r="0" b="0"/>
            </a:stretch>
          </a:blipFill>
        </p:spPr>
      </p:sp>
      <p:sp>
        <p:nvSpPr>
          <p:cNvPr name="TextBox 8" id="8"/>
          <p:cNvSpPr txBox="true"/>
          <p:nvPr/>
        </p:nvSpPr>
        <p:spPr>
          <a:xfrm rot="0">
            <a:off x="1573991" y="3180179"/>
            <a:ext cx="5505558" cy="4981598"/>
          </a:xfrm>
          <a:prstGeom prst="rect">
            <a:avLst/>
          </a:prstGeom>
        </p:spPr>
        <p:txBody>
          <a:bodyPr anchor="t" rtlCol="false" tIns="0" lIns="0" bIns="0" rIns="0">
            <a:spAutoFit/>
          </a:bodyPr>
          <a:lstStyle/>
          <a:p>
            <a:pPr marL="680209" indent="-340105" lvl="1">
              <a:lnSpc>
                <a:spcPts val="4410"/>
              </a:lnSpc>
              <a:buFont typeface="Arial"/>
              <a:buChar char="•"/>
            </a:pPr>
            <a:r>
              <a:rPr lang="en-US" sz="3150">
                <a:solidFill>
                  <a:srgbClr val="F5F5F5"/>
                </a:solidFill>
                <a:latin typeface="Body Grotesque"/>
              </a:rPr>
              <a:t>referenced NWT’s ERD (Entity Relationship)  diagram </a:t>
            </a:r>
          </a:p>
          <a:p>
            <a:pPr>
              <a:lnSpc>
                <a:spcPts val="4410"/>
              </a:lnSpc>
            </a:pPr>
          </a:p>
          <a:p>
            <a:pPr marL="680209" indent="-340105" lvl="1">
              <a:lnSpc>
                <a:spcPts val="4410"/>
              </a:lnSpc>
              <a:buFont typeface="Arial"/>
              <a:buChar char="•"/>
            </a:pPr>
            <a:r>
              <a:rPr lang="en-US" sz="3150">
                <a:solidFill>
                  <a:srgbClr val="F5F5F5"/>
                </a:solidFill>
                <a:latin typeface="Body Grotesque"/>
              </a:rPr>
              <a:t>data profiling done to develop understanding of NWT’s dataset, and determining the order to load the tables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sp>
        <p:nvSpPr>
          <p:cNvPr name="AutoShape 3" id="3"/>
          <p:cNvSpPr/>
          <p:nvPr/>
        </p:nvSpPr>
        <p:spPr>
          <a:xfrm>
            <a:off x="0" y="2667580"/>
            <a:ext cx="18751016" cy="0"/>
          </a:xfrm>
          <a:prstGeom prst="line">
            <a:avLst/>
          </a:prstGeom>
          <a:ln cap="flat" w="38100">
            <a:solidFill>
              <a:srgbClr val="F5F5F5"/>
            </a:solidFill>
            <a:prstDash val="solid"/>
            <a:headEnd type="none" len="sm" w="sm"/>
            <a:tailEnd type="none" len="sm" w="sm"/>
          </a:ln>
        </p:spPr>
      </p:sp>
      <p:sp>
        <p:nvSpPr>
          <p:cNvPr name="AutoShape 4" id="4"/>
          <p:cNvSpPr/>
          <p:nvPr/>
        </p:nvSpPr>
        <p:spPr>
          <a:xfrm flipV="true">
            <a:off x="3533431" y="2669760"/>
            <a:ext cx="0" cy="8395512"/>
          </a:xfrm>
          <a:prstGeom prst="line">
            <a:avLst/>
          </a:prstGeom>
          <a:ln cap="flat" w="38100">
            <a:solidFill>
              <a:srgbClr val="F5F5F5"/>
            </a:solidFill>
            <a:prstDash val="solid"/>
            <a:headEnd type="none" len="sm" w="sm"/>
            <a:tailEnd type="none" len="sm" w="sm"/>
          </a:ln>
        </p:spPr>
      </p:sp>
      <p:sp>
        <p:nvSpPr>
          <p:cNvPr name="AutoShape 5" id="5"/>
          <p:cNvSpPr/>
          <p:nvPr/>
        </p:nvSpPr>
        <p:spPr>
          <a:xfrm flipH="true" flipV="true">
            <a:off x="7381995" y="2669760"/>
            <a:ext cx="0" cy="8173383"/>
          </a:xfrm>
          <a:prstGeom prst="line">
            <a:avLst/>
          </a:prstGeom>
          <a:ln cap="flat" w="38100">
            <a:solidFill>
              <a:srgbClr val="F5F5F5"/>
            </a:solidFill>
            <a:prstDash val="solid"/>
            <a:headEnd type="none" len="sm" w="sm"/>
            <a:tailEnd type="none" len="sm" w="sm"/>
          </a:ln>
        </p:spPr>
      </p:sp>
      <p:sp>
        <p:nvSpPr>
          <p:cNvPr name="AutoShape 6" id="6"/>
          <p:cNvSpPr/>
          <p:nvPr/>
        </p:nvSpPr>
        <p:spPr>
          <a:xfrm flipH="true" flipV="true">
            <a:off x="11368858" y="2667580"/>
            <a:ext cx="0" cy="8175563"/>
          </a:xfrm>
          <a:prstGeom prst="line">
            <a:avLst/>
          </a:prstGeom>
          <a:ln cap="flat" w="38100">
            <a:solidFill>
              <a:srgbClr val="F5F5F5"/>
            </a:solidFill>
            <a:prstDash val="solid"/>
            <a:headEnd type="none" len="sm" w="sm"/>
            <a:tailEnd type="none" len="sm" w="sm"/>
          </a:ln>
        </p:spPr>
      </p:sp>
      <p:sp>
        <p:nvSpPr>
          <p:cNvPr name="AutoShape 7" id="7"/>
          <p:cNvSpPr/>
          <p:nvPr/>
        </p:nvSpPr>
        <p:spPr>
          <a:xfrm flipV="true">
            <a:off x="14966282" y="2669805"/>
            <a:ext cx="19050" cy="8173383"/>
          </a:xfrm>
          <a:prstGeom prst="line">
            <a:avLst/>
          </a:prstGeom>
          <a:ln cap="flat" w="38100">
            <a:solidFill>
              <a:srgbClr val="F5F5F5"/>
            </a:solidFill>
            <a:prstDash val="solid"/>
            <a:headEnd type="none" len="sm" w="sm"/>
            <a:tailEnd type="none" len="sm" w="sm"/>
          </a:ln>
        </p:spPr>
      </p:sp>
      <p:sp>
        <p:nvSpPr>
          <p:cNvPr name="AutoShape 8" id="8"/>
          <p:cNvSpPr/>
          <p:nvPr/>
        </p:nvSpPr>
        <p:spPr>
          <a:xfrm flipH="true" flipV="true">
            <a:off x="0" y="3328150"/>
            <a:ext cx="18288000" cy="0"/>
          </a:xfrm>
          <a:prstGeom prst="line">
            <a:avLst/>
          </a:prstGeom>
          <a:ln cap="flat" w="38100">
            <a:solidFill>
              <a:srgbClr val="F5F5F5"/>
            </a:solidFill>
            <a:prstDash val="solid"/>
            <a:headEnd type="none" len="sm" w="sm"/>
            <a:tailEnd type="none" len="sm" w="sm"/>
          </a:ln>
        </p:spPr>
      </p:sp>
      <p:sp>
        <p:nvSpPr>
          <p:cNvPr name="TextBox 9" id="9"/>
          <p:cNvSpPr txBox="true"/>
          <p:nvPr/>
        </p:nvSpPr>
        <p:spPr>
          <a:xfrm rot="0">
            <a:off x="1268168" y="2885240"/>
            <a:ext cx="1094424" cy="358600"/>
          </a:xfrm>
          <a:prstGeom prst="rect">
            <a:avLst/>
          </a:prstGeom>
        </p:spPr>
        <p:txBody>
          <a:bodyPr anchor="t" rtlCol="false" tIns="0" lIns="0" bIns="0" rIns="0">
            <a:spAutoFit/>
          </a:bodyPr>
          <a:lstStyle/>
          <a:p>
            <a:pPr>
              <a:lnSpc>
                <a:spcPts val="2598"/>
              </a:lnSpc>
            </a:pPr>
            <a:r>
              <a:rPr lang="en-US" sz="3248">
                <a:solidFill>
                  <a:srgbClr val="F5F5F5"/>
                </a:solidFill>
                <a:latin typeface="Body Grotesque Bold"/>
              </a:rPr>
              <a:t>Syed</a:t>
            </a:r>
          </a:p>
        </p:txBody>
      </p:sp>
      <p:sp>
        <p:nvSpPr>
          <p:cNvPr name="TextBox 10" id="10"/>
          <p:cNvSpPr txBox="true"/>
          <p:nvPr/>
        </p:nvSpPr>
        <p:spPr>
          <a:xfrm rot="0">
            <a:off x="4785962" y="2885240"/>
            <a:ext cx="1648194" cy="358600"/>
          </a:xfrm>
          <a:prstGeom prst="rect">
            <a:avLst/>
          </a:prstGeom>
        </p:spPr>
        <p:txBody>
          <a:bodyPr anchor="t" rtlCol="false" tIns="0" lIns="0" bIns="0" rIns="0">
            <a:spAutoFit/>
          </a:bodyPr>
          <a:lstStyle/>
          <a:p>
            <a:pPr>
              <a:lnSpc>
                <a:spcPts val="2598"/>
              </a:lnSpc>
            </a:pPr>
            <a:r>
              <a:rPr lang="en-US" sz="3248">
                <a:solidFill>
                  <a:srgbClr val="F5F5F5"/>
                </a:solidFill>
                <a:latin typeface="Body Grotesque Bold"/>
              </a:rPr>
              <a:t>Tristan</a:t>
            </a:r>
          </a:p>
        </p:txBody>
      </p:sp>
      <p:sp>
        <p:nvSpPr>
          <p:cNvPr name="TextBox 11" id="11"/>
          <p:cNvSpPr txBox="true"/>
          <p:nvPr/>
        </p:nvSpPr>
        <p:spPr>
          <a:xfrm rot="0">
            <a:off x="8824486" y="2885240"/>
            <a:ext cx="1214158" cy="358600"/>
          </a:xfrm>
          <a:prstGeom prst="rect">
            <a:avLst/>
          </a:prstGeom>
        </p:spPr>
        <p:txBody>
          <a:bodyPr anchor="t" rtlCol="false" tIns="0" lIns="0" bIns="0" rIns="0">
            <a:spAutoFit/>
          </a:bodyPr>
          <a:lstStyle/>
          <a:p>
            <a:pPr>
              <a:lnSpc>
                <a:spcPts val="2598"/>
              </a:lnSpc>
            </a:pPr>
            <a:r>
              <a:rPr lang="en-US" sz="3248">
                <a:solidFill>
                  <a:srgbClr val="F5F5F5"/>
                </a:solidFill>
                <a:latin typeface="Body Grotesque Bold"/>
              </a:rPr>
              <a:t>Lu’lu</a:t>
            </a:r>
          </a:p>
        </p:txBody>
      </p:sp>
      <p:sp>
        <p:nvSpPr>
          <p:cNvPr name="TextBox 12" id="12"/>
          <p:cNvSpPr txBox="true"/>
          <p:nvPr/>
        </p:nvSpPr>
        <p:spPr>
          <a:xfrm rot="0">
            <a:off x="12428974" y="2885240"/>
            <a:ext cx="1534342" cy="358600"/>
          </a:xfrm>
          <a:prstGeom prst="rect">
            <a:avLst/>
          </a:prstGeom>
        </p:spPr>
        <p:txBody>
          <a:bodyPr anchor="t" rtlCol="false" tIns="0" lIns="0" bIns="0" rIns="0">
            <a:spAutoFit/>
          </a:bodyPr>
          <a:lstStyle/>
          <a:p>
            <a:pPr>
              <a:lnSpc>
                <a:spcPts val="2598"/>
              </a:lnSpc>
            </a:pPr>
            <a:r>
              <a:rPr lang="en-US" sz="3248">
                <a:solidFill>
                  <a:srgbClr val="F5F5F5"/>
                </a:solidFill>
                <a:latin typeface="Body Grotesque Bold"/>
              </a:rPr>
              <a:t>Clayton</a:t>
            </a:r>
          </a:p>
        </p:txBody>
      </p:sp>
      <p:sp>
        <p:nvSpPr>
          <p:cNvPr name="TextBox 13" id="13"/>
          <p:cNvSpPr txBox="true"/>
          <p:nvPr/>
        </p:nvSpPr>
        <p:spPr>
          <a:xfrm rot="0">
            <a:off x="16347407" y="2885240"/>
            <a:ext cx="673129" cy="358600"/>
          </a:xfrm>
          <a:prstGeom prst="rect">
            <a:avLst/>
          </a:prstGeom>
        </p:spPr>
        <p:txBody>
          <a:bodyPr anchor="t" rtlCol="false" tIns="0" lIns="0" bIns="0" rIns="0">
            <a:spAutoFit/>
          </a:bodyPr>
          <a:lstStyle/>
          <a:p>
            <a:pPr>
              <a:lnSpc>
                <a:spcPts val="2598"/>
              </a:lnSpc>
            </a:pPr>
            <a:r>
              <a:rPr lang="en-US" sz="3248">
                <a:solidFill>
                  <a:srgbClr val="F5F5F5"/>
                </a:solidFill>
                <a:latin typeface="Body Grotesque Bold"/>
              </a:rPr>
              <a:t>Ian</a:t>
            </a:r>
          </a:p>
        </p:txBody>
      </p:sp>
      <p:sp>
        <p:nvSpPr>
          <p:cNvPr name="TextBox 14" id="14"/>
          <p:cNvSpPr txBox="true"/>
          <p:nvPr/>
        </p:nvSpPr>
        <p:spPr>
          <a:xfrm rot="0">
            <a:off x="250428" y="3513845"/>
            <a:ext cx="3033191" cy="5360210"/>
          </a:xfrm>
          <a:prstGeom prst="rect">
            <a:avLst/>
          </a:prstGeom>
        </p:spPr>
        <p:txBody>
          <a:bodyPr anchor="t" rtlCol="false" tIns="0" lIns="0" bIns="0" rIns="0">
            <a:spAutoFit/>
          </a:bodyPr>
          <a:lstStyle/>
          <a:p>
            <a:pPr>
              <a:lnSpc>
                <a:spcPts val="2590"/>
              </a:lnSpc>
            </a:pPr>
            <a:r>
              <a:rPr lang="en-US" sz="1948" u="sng">
                <a:solidFill>
                  <a:srgbClr val="F5F5F5"/>
                </a:solidFill>
                <a:latin typeface="Body Grotesque Bold"/>
              </a:rPr>
              <a:t>Shipping Reporting</a:t>
            </a:r>
          </a:p>
          <a:p>
            <a:pPr>
              <a:lnSpc>
                <a:spcPts val="2590"/>
              </a:lnSpc>
            </a:pPr>
          </a:p>
          <a:p>
            <a:pPr marL="388620" indent="-194310" lvl="1">
              <a:lnSpc>
                <a:spcPts val="2394"/>
              </a:lnSpc>
              <a:buFont typeface="Arial"/>
              <a:buChar char="•"/>
            </a:pPr>
            <a:r>
              <a:rPr lang="en-US" sz="1800">
                <a:solidFill>
                  <a:srgbClr val="F5F5F5"/>
                </a:solidFill>
                <a:latin typeface="Body Grotesque Bold"/>
              </a:rPr>
              <a:t>Shipping costs by companies</a:t>
            </a:r>
          </a:p>
          <a:p>
            <a:pPr>
              <a:lnSpc>
                <a:spcPts val="2394"/>
              </a:lnSpc>
            </a:pPr>
          </a:p>
          <a:p>
            <a:pPr marL="388620" indent="-194310" lvl="1">
              <a:lnSpc>
                <a:spcPts val="2394"/>
              </a:lnSpc>
              <a:buFont typeface="Arial"/>
              <a:buChar char="•"/>
            </a:pPr>
            <a:r>
              <a:rPr lang="en-US" sz="1800">
                <a:solidFill>
                  <a:srgbClr val="F5F5F5"/>
                </a:solidFill>
                <a:latin typeface="Body Grotesque Bold"/>
              </a:rPr>
              <a:t>Shipping costs by customers</a:t>
            </a:r>
          </a:p>
          <a:p>
            <a:pPr>
              <a:lnSpc>
                <a:spcPts val="2394"/>
              </a:lnSpc>
            </a:pPr>
          </a:p>
          <a:p>
            <a:pPr marL="388620" indent="-194310" lvl="1">
              <a:lnSpc>
                <a:spcPts val="2394"/>
              </a:lnSpc>
              <a:buFont typeface="Arial"/>
              <a:buChar char="•"/>
            </a:pPr>
            <a:r>
              <a:rPr lang="en-US" sz="1800">
                <a:solidFill>
                  <a:srgbClr val="F5F5F5"/>
                </a:solidFill>
                <a:latin typeface="Body Grotesque Bold"/>
              </a:rPr>
              <a:t>Locations shipped to the most </a:t>
            </a:r>
          </a:p>
          <a:p>
            <a:pPr>
              <a:lnSpc>
                <a:spcPts val="2394"/>
              </a:lnSpc>
            </a:pPr>
          </a:p>
          <a:p>
            <a:pPr marL="388620" indent="-194310" lvl="1">
              <a:lnSpc>
                <a:spcPts val="2394"/>
              </a:lnSpc>
              <a:buFont typeface="Arial"/>
              <a:buChar char="•"/>
            </a:pPr>
            <a:r>
              <a:rPr lang="en-US" sz="1800">
                <a:solidFill>
                  <a:srgbClr val="F5F5F5"/>
                </a:solidFill>
                <a:latin typeface="Body Grotesque Bold"/>
              </a:rPr>
              <a:t>Delivery rate </a:t>
            </a:r>
          </a:p>
          <a:p>
            <a:pPr>
              <a:lnSpc>
                <a:spcPts val="2394"/>
              </a:lnSpc>
            </a:pPr>
          </a:p>
          <a:p>
            <a:pPr marL="388620" indent="-194310" lvl="1">
              <a:lnSpc>
                <a:spcPts val="2394"/>
              </a:lnSpc>
              <a:buFont typeface="Arial"/>
              <a:buChar char="•"/>
            </a:pPr>
            <a:r>
              <a:rPr lang="en-US" sz="1800">
                <a:solidFill>
                  <a:srgbClr val="F5F5F5"/>
                </a:solidFill>
                <a:latin typeface="Body Grotesque Bold"/>
              </a:rPr>
              <a:t>Shipping Deadlines</a:t>
            </a:r>
          </a:p>
          <a:p>
            <a:pPr>
              <a:lnSpc>
                <a:spcPts val="2394"/>
              </a:lnSpc>
            </a:pPr>
          </a:p>
          <a:p>
            <a:pPr marL="388620" indent="-194310" lvl="1">
              <a:lnSpc>
                <a:spcPts val="2394"/>
              </a:lnSpc>
              <a:buFont typeface="Arial"/>
              <a:buChar char="•"/>
            </a:pPr>
            <a:r>
              <a:rPr lang="en-US" sz="1800">
                <a:solidFill>
                  <a:srgbClr val="F5F5F5"/>
                </a:solidFill>
                <a:latin typeface="Body Grotesque Bold"/>
              </a:rPr>
              <a:t>Which companies handle the most expensive orders</a:t>
            </a:r>
          </a:p>
        </p:txBody>
      </p:sp>
      <p:sp>
        <p:nvSpPr>
          <p:cNvPr name="TextBox 15" id="15"/>
          <p:cNvSpPr txBox="true"/>
          <p:nvPr/>
        </p:nvSpPr>
        <p:spPr>
          <a:xfrm rot="0">
            <a:off x="3941117" y="3513845"/>
            <a:ext cx="3033191" cy="5950760"/>
          </a:xfrm>
          <a:prstGeom prst="rect">
            <a:avLst/>
          </a:prstGeom>
        </p:spPr>
        <p:txBody>
          <a:bodyPr anchor="t" rtlCol="false" tIns="0" lIns="0" bIns="0" rIns="0">
            <a:spAutoFit/>
          </a:bodyPr>
          <a:lstStyle/>
          <a:p>
            <a:pPr>
              <a:lnSpc>
                <a:spcPts val="2590"/>
              </a:lnSpc>
            </a:pPr>
            <a:r>
              <a:rPr lang="en-US" sz="1948" u="sng">
                <a:solidFill>
                  <a:srgbClr val="F5F5F5"/>
                </a:solidFill>
                <a:latin typeface="Body Grotesque Bold"/>
              </a:rPr>
              <a:t>Sales Agent Tracking</a:t>
            </a:r>
          </a:p>
          <a:p>
            <a:pPr>
              <a:lnSpc>
                <a:spcPts val="2590"/>
              </a:lnSpc>
            </a:pPr>
          </a:p>
          <a:p>
            <a:pPr marL="388620" indent="-194310" lvl="1">
              <a:lnSpc>
                <a:spcPts val="2394"/>
              </a:lnSpc>
              <a:buFont typeface="Arial"/>
              <a:buChar char="•"/>
            </a:pPr>
            <a:r>
              <a:rPr lang="en-US" sz="1800">
                <a:solidFill>
                  <a:srgbClr val="F5F5F5"/>
                </a:solidFill>
                <a:latin typeface="Body Grotesque Bold"/>
              </a:rPr>
              <a:t>Tenure vs. Sales Performance</a:t>
            </a:r>
          </a:p>
          <a:p>
            <a:pPr>
              <a:lnSpc>
                <a:spcPts val="2394"/>
              </a:lnSpc>
            </a:pPr>
          </a:p>
          <a:p>
            <a:pPr marL="388620" indent="-194310" lvl="1">
              <a:lnSpc>
                <a:spcPts val="2394"/>
              </a:lnSpc>
              <a:buFont typeface="Arial"/>
              <a:buChar char="•"/>
            </a:pPr>
            <a:r>
              <a:rPr lang="en-US" sz="1800">
                <a:solidFill>
                  <a:srgbClr val="F5F5F5"/>
                </a:solidFill>
                <a:latin typeface="Body Grotesque Bold"/>
              </a:rPr>
              <a:t>Locations of Sales Agents</a:t>
            </a:r>
          </a:p>
          <a:p>
            <a:pPr>
              <a:lnSpc>
                <a:spcPts val="2394"/>
              </a:lnSpc>
            </a:pPr>
          </a:p>
          <a:p>
            <a:pPr marL="388620" indent="-194310" lvl="1">
              <a:lnSpc>
                <a:spcPts val="2394"/>
              </a:lnSpc>
              <a:buFont typeface="Arial"/>
              <a:buChar char="•"/>
            </a:pPr>
            <a:r>
              <a:rPr lang="en-US" sz="1800">
                <a:solidFill>
                  <a:srgbClr val="F5F5F5"/>
                </a:solidFill>
                <a:latin typeface="Body Grotesque Bold"/>
              </a:rPr>
              <a:t>How much profits are Sales Agents bringing in</a:t>
            </a:r>
          </a:p>
          <a:p>
            <a:pPr>
              <a:lnSpc>
                <a:spcPts val="2394"/>
              </a:lnSpc>
            </a:pPr>
          </a:p>
          <a:p>
            <a:pPr marL="388620" indent="-194310" lvl="1">
              <a:lnSpc>
                <a:spcPts val="2394"/>
              </a:lnSpc>
              <a:buFont typeface="Arial"/>
              <a:buChar char="•"/>
            </a:pPr>
            <a:r>
              <a:rPr lang="en-US" sz="1800">
                <a:solidFill>
                  <a:srgbClr val="F5F5F5"/>
                </a:solidFill>
                <a:latin typeface="Body Grotesque Bold"/>
              </a:rPr>
              <a:t>Who are the longest serving </a:t>
            </a:r>
          </a:p>
          <a:p>
            <a:pPr>
              <a:lnSpc>
                <a:spcPts val="2394"/>
              </a:lnSpc>
            </a:pPr>
          </a:p>
          <a:p>
            <a:pPr marL="388620" indent="-194310" lvl="1">
              <a:lnSpc>
                <a:spcPts val="2394"/>
              </a:lnSpc>
              <a:buFont typeface="Arial"/>
              <a:buChar char="•"/>
            </a:pPr>
            <a:r>
              <a:rPr lang="en-US" sz="1800">
                <a:solidFill>
                  <a:srgbClr val="F5F5F5"/>
                </a:solidFill>
                <a:latin typeface="Body Grotesque Bold"/>
              </a:rPr>
              <a:t>Territories that bring the most value</a:t>
            </a:r>
          </a:p>
          <a:p>
            <a:pPr>
              <a:lnSpc>
                <a:spcPts val="2394"/>
              </a:lnSpc>
            </a:pPr>
          </a:p>
          <a:p>
            <a:pPr marL="388620" indent="-194310" lvl="1">
              <a:lnSpc>
                <a:spcPts val="2394"/>
              </a:lnSpc>
              <a:buFont typeface="Arial"/>
              <a:buChar char="•"/>
            </a:pPr>
            <a:r>
              <a:rPr lang="en-US" sz="1800">
                <a:solidFill>
                  <a:srgbClr val="F5F5F5"/>
                </a:solidFill>
                <a:latin typeface="Body Grotesque Bold"/>
              </a:rPr>
              <a:t>Average employee values</a:t>
            </a:r>
          </a:p>
        </p:txBody>
      </p:sp>
      <p:sp>
        <p:nvSpPr>
          <p:cNvPr name="TextBox 16" id="16"/>
          <p:cNvSpPr txBox="true"/>
          <p:nvPr/>
        </p:nvSpPr>
        <p:spPr>
          <a:xfrm rot="0">
            <a:off x="7856962" y="3513845"/>
            <a:ext cx="3033191" cy="6541310"/>
          </a:xfrm>
          <a:prstGeom prst="rect">
            <a:avLst/>
          </a:prstGeom>
        </p:spPr>
        <p:txBody>
          <a:bodyPr anchor="t" rtlCol="false" tIns="0" lIns="0" bIns="0" rIns="0">
            <a:spAutoFit/>
          </a:bodyPr>
          <a:lstStyle/>
          <a:p>
            <a:pPr>
              <a:lnSpc>
                <a:spcPts val="2590"/>
              </a:lnSpc>
            </a:pPr>
            <a:r>
              <a:rPr lang="en-US" sz="1948" u="sng">
                <a:solidFill>
                  <a:srgbClr val="F5F5F5"/>
                </a:solidFill>
                <a:latin typeface="Body Grotesque Bold"/>
              </a:rPr>
              <a:t>Customer Reporting</a:t>
            </a:r>
          </a:p>
          <a:p>
            <a:pPr>
              <a:lnSpc>
                <a:spcPts val="2590"/>
              </a:lnSpc>
            </a:pPr>
          </a:p>
          <a:p>
            <a:pPr marL="388620" indent="-194310" lvl="1">
              <a:lnSpc>
                <a:spcPts val="2394"/>
              </a:lnSpc>
              <a:buFont typeface="Arial"/>
              <a:buChar char="•"/>
            </a:pPr>
            <a:r>
              <a:rPr lang="en-US" sz="1800">
                <a:solidFill>
                  <a:srgbClr val="F5F5F5"/>
                </a:solidFill>
                <a:latin typeface="Body Grotesque Bold"/>
              </a:rPr>
              <a:t>Average order value</a:t>
            </a:r>
          </a:p>
          <a:p>
            <a:pPr>
              <a:lnSpc>
                <a:spcPts val="2394"/>
              </a:lnSpc>
            </a:pPr>
          </a:p>
          <a:p>
            <a:pPr marL="388620" indent="-194310" lvl="1">
              <a:lnSpc>
                <a:spcPts val="2394"/>
              </a:lnSpc>
              <a:buFont typeface="Arial"/>
              <a:buChar char="•"/>
            </a:pPr>
            <a:r>
              <a:rPr lang="en-US" sz="1800">
                <a:solidFill>
                  <a:srgbClr val="F5F5F5"/>
                </a:solidFill>
                <a:latin typeface="Body Grotesque Bold"/>
              </a:rPr>
              <a:t>Top 5 customers in sales</a:t>
            </a:r>
          </a:p>
          <a:p>
            <a:pPr>
              <a:lnSpc>
                <a:spcPts val="2394"/>
              </a:lnSpc>
            </a:pPr>
            <a:r>
              <a:rPr lang="en-US" sz="1800">
                <a:solidFill>
                  <a:srgbClr val="F5F5F5"/>
                </a:solidFill>
                <a:latin typeface="Body Grotesque Bold"/>
              </a:rPr>
              <a:t> </a:t>
            </a:r>
          </a:p>
          <a:p>
            <a:pPr marL="388620" indent="-194310" lvl="1">
              <a:lnSpc>
                <a:spcPts val="2394"/>
              </a:lnSpc>
              <a:buFont typeface="Arial"/>
              <a:buChar char="•"/>
            </a:pPr>
            <a:r>
              <a:rPr lang="en-US" sz="1800">
                <a:solidFill>
                  <a:srgbClr val="F5F5F5"/>
                </a:solidFill>
                <a:latin typeface="Body Grotesque Bold"/>
              </a:rPr>
              <a:t>Top 5 customers in profit</a:t>
            </a:r>
          </a:p>
          <a:p>
            <a:pPr>
              <a:lnSpc>
                <a:spcPts val="2394"/>
              </a:lnSpc>
            </a:pPr>
          </a:p>
          <a:p>
            <a:pPr marL="388620" indent="-194310" lvl="1">
              <a:lnSpc>
                <a:spcPts val="2394"/>
              </a:lnSpc>
              <a:buFont typeface="Arial"/>
              <a:buChar char="•"/>
            </a:pPr>
            <a:r>
              <a:rPr lang="en-US" sz="1800">
                <a:solidFill>
                  <a:srgbClr val="F5F5F5"/>
                </a:solidFill>
                <a:latin typeface="Body Grotesque Bold"/>
              </a:rPr>
              <a:t>Top 5 customers in orders</a:t>
            </a:r>
          </a:p>
          <a:p>
            <a:pPr>
              <a:lnSpc>
                <a:spcPts val="2394"/>
              </a:lnSpc>
            </a:pPr>
          </a:p>
          <a:p>
            <a:pPr marL="388620" indent="-194310" lvl="1">
              <a:lnSpc>
                <a:spcPts val="2394"/>
              </a:lnSpc>
              <a:buFont typeface="Arial"/>
              <a:buChar char="•"/>
            </a:pPr>
            <a:r>
              <a:rPr lang="en-US" sz="1800">
                <a:solidFill>
                  <a:srgbClr val="F5F5F5"/>
                </a:solidFill>
                <a:latin typeface="Body Grotesque Bold"/>
              </a:rPr>
              <a:t>Distribution by country</a:t>
            </a:r>
          </a:p>
          <a:p>
            <a:pPr>
              <a:lnSpc>
                <a:spcPts val="2394"/>
              </a:lnSpc>
            </a:pPr>
          </a:p>
          <a:p>
            <a:pPr marL="388620" indent="-194310" lvl="1">
              <a:lnSpc>
                <a:spcPts val="2394"/>
              </a:lnSpc>
              <a:buFont typeface="Arial"/>
              <a:buChar char="•"/>
            </a:pPr>
            <a:r>
              <a:rPr lang="en-US" sz="1800">
                <a:solidFill>
                  <a:srgbClr val="F5F5F5"/>
                </a:solidFill>
                <a:latin typeface="Body Grotesque Bold"/>
              </a:rPr>
              <a:t>Distribution by city</a:t>
            </a:r>
          </a:p>
          <a:p>
            <a:pPr>
              <a:lnSpc>
                <a:spcPts val="2394"/>
              </a:lnSpc>
            </a:pPr>
          </a:p>
          <a:p>
            <a:pPr marL="388620" indent="-194310" lvl="1">
              <a:lnSpc>
                <a:spcPts val="2394"/>
              </a:lnSpc>
              <a:buFont typeface="Arial"/>
              <a:buChar char="•"/>
            </a:pPr>
            <a:r>
              <a:rPr lang="en-US" sz="1800">
                <a:solidFill>
                  <a:srgbClr val="F5F5F5"/>
                </a:solidFill>
                <a:latin typeface="Body Grotesque Bold"/>
              </a:rPr>
              <a:t>Total customers by time period</a:t>
            </a:r>
          </a:p>
          <a:p>
            <a:pPr>
              <a:lnSpc>
                <a:spcPts val="2394"/>
              </a:lnSpc>
            </a:pPr>
          </a:p>
          <a:p>
            <a:pPr marL="388620" indent="-194310" lvl="1">
              <a:lnSpc>
                <a:spcPts val="2394"/>
              </a:lnSpc>
              <a:buFont typeface="Arial"/>
              <a:buChar char="•"/>
            </a:pPr>
            <a:r>
              <a:rPr lang="en-US" sz="1800">
                <a:solidFill>
                  <a:srgbClr val="F5F5F5"/>
                </a:solidFill>
                <a:latin typeface="Body Grotesque Bold"/>
              </a:rPr>
              <a:t>Order receive rate</a:t>
            </a:r>
          </a:p>
          <a:p>
            <a:pPr>
              <a:lnSpc>
                <a:spcPts val="2394"/>
              </a:lnSpc>
            </a:pPr>
          </a:p>
        </p:txBody>
      </p:sp>
      <p:sp>
        <p:nvSpPr>
          <p:cNvPr name="TextBox 17" id="17"/>
          <p:cNvSpPr txBox="true"/>
          <p:nvPr/>
        </p:nvSpPr>
        <p:spPr>
          <a:xfrm rot="0">
            <a:off x="11616508" y="3547225"/>
            <a:ext cx="3033191" cy="5655485"/>
          </a:xfrm>
          <a:prstGeom prst="rect">
            <a:avLst/>
          </a:prstGeom>
        </p:spPr>
        <p:txBody>
          <a:bodyPr anchor="t" rtlCol="false" tIns="0" lIns="0" bIns="0" rIns="0">
            <a:spAutoFit/>
          </a:bodyPr>
          <a:lstStyle/>
          <a:p>
            <a:pPr>
              <a:lnSpc>
                <a:spcPts val="2590"/>
              </a:lnSpc>
            </a:pPr>
            <a:r>
              <a:rPr lang="en-US" sz="1948" u="sng">
                <a:solidFill>
                  <a:srgbClr val="F5F5F5"/>
                </a:solidFill>
                <a:latin typeface="Body Grotesque Bold"/>
              </a:rPr>
              <a:t>Sales Reporting</a:t>
            </a:r>
          </a:p>
          <a:p>
            <a:pPr>
              <a:lnSpc>
                <a:spcPts val="2590"/>
              </a:lnSpc>
            </a:pPr>
          </a:p>
          <a:p>
            <a:pPr marL="388620" indent="-194310" lvl="1">
              <a:lnSpc>
                <a:spcPts val="2394"/>
              </a:lnSpc>
              <a:buFont typeface="Arial"/>
              <a:buChar char="•"/>
            </a:pPr>
            <a:r>
              <a:rPr lang="en-US" sz="1800">
                <a:solidFill>
                  <a:srgbClr val="F5F5F5"/>
                </a:solidFill>
                <a:latin typeface="Body Grotesque Bold"/>
              </a:rPr>
              <a:t>KPIs across regions</a:t>
            </a:r>
          </a:p>
          <a:p>
            <a:pPr>
              <a:lnSpc>
                <a:spcPts val="2394"/>
              </a:lnSpc>
            </a:pPr>
          </a:p>
          <a:p>
            <a:pPr marL="388620" indent="-194310" lvl="1">
              <a:lnSpc>
                <a:spcPts val="2394"/>
              </a:lnSpc>
              <a:buFont typeface="Arial"/>
              <a:buChar char="•"/>
            </a:pPr>
            <a:r>
              <a:rPr lang="en-US" sz="1800">
                <a:solidFill>
                  <a:srgbClr val="F5F5F5"/>
                </a:solidFill>
                <a:latin typeface="Body Grotesque Bold"/>
              </a:rPr>
              <a:t>KPIs by product category</a:t>
            </a:r>
          </a:p>
          <a:p>
            <a:pPr>
              <a:lnSpc>
                <a:spcPts val="2394"/>
              </a:lnSpc>
            </a:pPr>
            <a:r>
              <a:rPr lang="en-US" sz="1800">
                <a:solidFill>
                  <a:srgbClr val="F5F5F5"/>
                </a:solidFill>
                <a:latin typeface="Body Grotesque Bold"/>
              </a:rPr>
              <a:t> </a:t>
            </a:r>
          </a:p>
          <a:p>
            <a:pPr marL="388620" indent="-194310" lvl="1">
              <a:lnSpc>
                <a:spcPts val="2394"/>
              </a:lnSpc>
              <a:buFont typeface="Arial"/>
              <a:buChar char="•"/>
            </a:pPr>
            <a:r>
              <a:rPr lang="en-US" sz="1800">
                <a:solidFill>
                  <a:srgbClr val="F5F5F5"/>
                </a:solidFill>
                <a:latin typeface="Body Grotesque Bold"/>
              </a:rPr>
              <a:t>Profit margin by product category and products</a:t>
            </a:r>
          </a:p>
          <a:p>
            <a:pPr>
              <a:lnSpc>
                <a:spcPts val="2394"/>
              </a:lnSpc>
            </a:pPr>
          </a:p>
          <a:p>
            <a:pPr marL="388620" indent="-194310" lvl="1">
              <a:lnSpc>
                <a:spcPts val="2394"/>
              </a:lnSpc>
              <a:buFont typeface="Arial"/>
              <a:buChar char="•"/>
            </a:pPr>
            <a:r>
              <a:rPr lang="en-US" sz="1800">
                <a:solidFill>
                  <a:srgbClr val="F5F5F5"/>
                </a:solidFill>
                <a:latin typeface="Body Grotesque Bold"/>
              </a:rPr>
              <a:t>Changes in KPIs</a:t>
            </a:r>
          </a:p>
          <a:p>
            <a:pPr>
              <a:lnSpc>
                <a:spcPts val="2394"/>
              </a:lnSpc>
            </a:pPr>
          </a:p>
          <a:p>
            <a:pPr marL="388620" indent="-194310" lvl="1">
              <a:lnSpc>
                <a:spcPts val="2394"/>
              </a:lnSpc>
              <a:buFont typeface="Arial"/>
              <a:buChar char="•"/>
            </a:pPr>
            <a:r>
              <a:rPr lang="en-US" sz="1800">
                <a:solidFill>
                  <a:srgbClr val="F5F5F5"/>
                </a:solidFill>
                <a:latin typeface="Body Grotesque Bold"/>
              </a:rPr>
              <a:t>KPIs of products from top 5 companies</a:t>
            </a:r>
          </a:p>
          <a:p>
            <a:pPr>
              <a:lnSpc>
                <a:spcPts val="2394"/>
              </a:lnSpc>
            </a:pPr>
          </a:p>
          <a:p>
            <a:pPr marL="388620" indent="-194310" lvl="1">
              <a:lnSpc>
                <a:spcPts val="2394"/>
              </a:lnSpc>
              <a:buFont typeface="Arial"/>
              <a:buChar char="•"/>
            </a:pPr>
            <a:r>
              <a:rPr lang="en-US" sz="1800">
                <a:solidFill>
                  <a:srgbClr val="F5F5F5"/>
                </a:solidFill>
                <a:latin typeface="Body Grotesque Bold"/>
              </a:rPr>
              <a:t>Sales volume vs discount amount </a:t>
            </a:r>
          </a:p>
          <a:p>
            <a:pPr>
              <a:lnSpc>
                <a:spcPts val="2394"/>
              </a:lnSpc>
            </a:pPr>
          </a:p>
        </p:txBody>
      </p:sp>
      <p:sp>
        <p:nvSpPr>
          <p:cNvPr name="TextBox 18" id="18"/>
          <p:cNvSpPr txBox="true"/>
          <p:nvPr/>
        </p:nvSpPr>
        <p:spPr>
          <a:xfrm rot="0">
            <a:off x="15253101" y="3513845"/>
            <a:ext cx="2893741" cy="5950760"/>
          </a:xfrm>
          <a:prstGeom prst="rect">
            <a:avLst/>
          </a:prstGeom>
        </p:spPr>
        <p:txBody>
          <a:bodyPr anchor="t" rtlCol="false" tIns="0" lIns="0" bIns="0" rIns="0">
            <a:spAutoFit/>
          </a:bodyPr>
          <a:lstStyle/>
          <a:p>
            <a:pPr>
              <a:lnSpc>
                <a:spcPts val="2590"/>
              </a:lnSpc>
            </a:pPr>
            <a:r>
              <a:rPr lang="en-US" sz="1948" u="sng">
                <a:solidFill>
                  <a:srgbClr val="F5F5F5"/>
                </a:solidFill>
                <a:latin typeface="Body Grotesque Bold"/>
              </a:rPr>
              <a:t>Supplier Reporting</a:t>
            </a:r>
          </a:p>
          <a:p>
            <a:pPr>
              <a:lnSpc>
                <a:spcPts val="2590"/>
              </a:lnSpc>
            </a:pPr>
          </a:p>
          <a:p>
            <a:pPr marL="388620" indent="-194310" lvl="1">
              <a:lnSpc>
                <a:spcPts val="2394"/>
              </a:lnSpc>
              <a:buFont typeface="Arial"/>
              <a:buChar char="•"/>
            </a:pPr>
            <a:r>
              <a:rPr lang="en-US" sz="1800">
                <a:solidFill>
                  <a:srgbClr val="F5F5F5"/>
                </a:solidFill>
                <a:latin typeface="Body Grotesque Bold"/>
              </a:rPr>
              <a:t>Number of Suppliers</a:t>
            </a:r>
          </a:p>
          <a:p>
            <a:pPr>
              <a:lnSpc>
                <a:spcPts val="2394"/>
              </a:lnSpc>
            </a:pPr>
          </a:p>
          <a:p>
            <a:pPr marL="388620" indent="-194310" lvl="1">
              <a:lnSpc>
                <a:spcPts val="2394"/>
              </a:lnSpc>
              <a:buFont typeface="Arial"/>
              <a:buChar char="•"/>
            </a:pPr>
            <a:r>
              <a:rPr lang="en-US" sz="1800">
                <a:solidFill>
                  <a:srgbClr val="F5F5F5"/>
                </a:solidFill>
                <a:latin typeface="Body Grotesque Bold"/>
              </a:rPr>
              <a:t>Suppliers by city</a:t>
            </a:r>
          </a:p>
          <a:p>
            <a:pPr>
              <a:lnSpc>
                <a:spcPts val="2394"/>
              </a:lnSpc>
            </a:pPr>
          </a:p>
          <a:p>
            <a:pPr marL="388620" indent="-194310" lvl="1">
              <a:lnSpc>
                <a:spcPts val="2394"/>
              </a:lnSpc>
              <a:buFont typeface="Arial"/>
              <a:buChar char="•"/>
            </a:pPr>
            <a:r>
              <a:rPr lang="en-US" sz="1800">
                <a:solidFill>
                  <a:srgbClr val="F5F5F5"/>
                </a:solidFill>
                <a:latin typeface="Body Grotesque Bold"/>
              </a:rPr>
              <a:t>Suppliers by region</a:t>
            </a:r>
          </a:p>
          <a:p>
            <a:pPr>
              <a:lnSpc>
                <a:spcPts val="2394"/>
              </a:lnSpc>
            </a:pPr>
          </a:p>
          <a:p>
            <a:pPr marL="388620" indent="-194310" lvl="1">
              <a:lnSpc>
                <a:spcPts val="2394"/>
              </a:lnSpc>
              <a:buFont typeface="Arial"/>
              <a:buChar char="•"/>
            </a:pPr>
            <a:r>
              <a:rPr lang="en-US" sz="1800">
                <a:solidFill>
                  <a:srgbClr val="F5F5F5"/>
                </a:solidFill>
                <a:latin typeface="Body Grotesque Bold"/>
              </a:rPr>
              <a:t>Suppliers by country</a:t>
            </a:r>
          </a:p>
          <a:p>
            <a:pPr>
              <a:lnSpc>
                <a:spcPts val="2394"/>
              </a:lnSpc>
            </a:pPr>
          </a:p>
          <a:p>
            <a:pPr marL="388620" indent="-194310" lvl="1">
              <a:lnSpc>
                <a:spcPts val="2394"/>
              </a:lnSpc>
              <a:buFont typeface="Arial"/>
              <a:buChar char="•"/>
            </a:pPr>
            <a:r>
              <a:rPr lang="en-US" sz="1800">
                <a:solidFill>
                  <a:srgbClr val="F5F5F5"/>
                </a:solidFill>
                <a:latin typeface="Body Grotesque Bold"/>
              </a:rPr>
              <a:t>Highest delivery rate by supplier </a:t>
            </a:r>
          </a:p>
          <a:p>
            <a:pPr>
              <a:lnSpc>
                <a:spcPts val="2394"/>
              </a:lnSpc>
            </a:pPr>
          </a:p>
          <a:p>
            <a:pPr marL="388620" indent="-194310" lvl="1">
              <a:lnSpc>
                <a:spcPts val="2394"/>
              </a:lnSpc>
              <a:buFont typeface="Arial"/>
              <a:buChar char="•"/>
            </a:pPr>
            <a:r>
              <a:rPr lang="en-US" sz="1800">
                <a:solidFill>
                  <a:srgbClr val="F5F5F5"/>
                </a:solidFill>
                <a:latin typeface="Body Grotesque Bold"/>
              </a:rPr>
              <a:t>Number of unique products per supplier </a:t>
            </a:r>
          </a:p>
          <a:p>
            <a:pPr>
              <a:lnSpc>
                <a:spcPts val="2394"/>
              </a:lnSpc>
            </a:pPr>
          </a:p>
          <a:p>
            <a:pPr marL="388620" indent="-194310" lvl="1">
              <a:lnSpc>
                <a:spcPts val="2394"/>
              </a:lnSpc>
              <a:buFont typeface="Arial"/>
              <a:buChar char="•"/>
            </a:pPr>
            <a:r>
              <a:rPr lang="en-US" sz="1800">
                <a:solidFill>
                  <a:srgbClr val="F5F5F5"/>
                </a:solidFill>
                <a:latin typeface="Body Grotesque Bold"/>
              </a:rPr>
              <a:t>Number of discontinued products per supplier </a:t>
            </a:r>
          </a:p>
          <a:p>
            <a:pPr>
              <a:lnSpc>
                <a:spcPts val="2394"/>
              </a:lnSpc>
            </a:pPr>
          </a:p>
        </p:txBody>
      </p:sp>
      <p:grpSp>
        <p:nvGrpSpPr>
          <p:cNvPr name="Group 19" id="19"/>
          <p:cNvGrpSpPr/>
          <p:nvPr/>
        </p:nvGrpSpPr>
        <p:grpSpPr>
          <a:xfrm rot="0">
            <a:off x="3283618" y="367529"/>
            <a:ext cx="11720763" cy="1322342"/>
            <a:chOff x="0" y="0"/>
            <a:chExt cx="3928618" cy="443228"/>
          </a:xfrm>
        </p:grpSpPr>
        <p:sp>
          <p:nvSpPr>
            <p:cNvPr name="Freeform 20" id="20"/>
            <p:cNvSpPr/>
            <p:nvPr/>
          </p:nvSpPr>
          <p:spPr>
            <a:xfrm flipH="false" flipV="false" rot="0">
              <a:off x="0" y="0"/>
              <a:ext cx="3928618" cy="443228"/>
            </a:xfrm>
            <a:custGeom>
              <a:avLst/>
              <a:gdLst/>
              <a:ahLst/>
              <a:cxnLst/>
              <a:rect r="r" b="b" t="t" l="l"/>
              <a:pathLst>
                <a:path h="443228" w="3928618">
                  <a:moveTo>
                    <a:pt x="66053" y="0"/>
                  </a:moveTo>
                  <a:lnTo>
                    <a:pt x="3862565" y="0"/>
                  </a:lnTo>
                  <a:cubicBezTo>
                    <a:pt x="3880083" y="0"/>
                    <a:pt x="3896884" y="6959"/>
                    <a:pt x="3909271" y="19346"/>
                  </a:cubicBezTo>
                  <a:cubicBezTo>
                    <a:pt x="3921658" y="31734"/>
                    <a:pt x="3928618" y="48535"/>
                    <a:pt x="3928618" y="66053"/>
                  </a:cubicBezTo>
                  <a:lnTo>
                    <a:pt x="3928618" y="377175"/>
                  </a:lnTo>
                  <a:cubicBezTo>
                    <a:pt x="3928618" y="394694"/>
                    <a:pt x="3921658" y="411495"/>
                    <a:pt x="3909271" y="423882"/>
                  </a:cubicBezTo>
                  <a:cubicBezTo>
                    <a:pt x="3896884" y="436269"/>
                    <a:pt x="3880083" y="443228"/>
                    <a:pt x="3862565" y="443228"/>
                  </a:cubicBezTo>
                  <a:lnTo>
                    <a:pt x="66053" y="443228"/>
                  </a:lnTo>
                  <a:cubicBezTo>
                    <a:pt x="48535" y="443228"/>
                    <a:pt x="31734" y="436269"/>
                    <a:pt x="19346" y="423882"/>
                  </a:cubicBezTo>
                  <a:cubicBezTo>
                    <a:pt x="6959" y="411495"/>
                    <a:pt x="0" y="394694"/>
                    <a:pt x="0" y="377175"/>
                  </a:cubicBezTo>
                  <a:lnTo>
                    <a:pt x="0" y="66053"/>
                  </a:lnTo>
                  <a:cubicBezTo>
                    <a:pt x="0" y="48535"/>
                    <a:pt x="6959" y="31734"/>
                    <a:pt x="19346" y="19346"/>
                  </a:cubicBezTo>
                  <a:cubicBezTo>
                    <a:pt x="31734" y="6959"/>
                    <a:pt x="48535" y="0"/>
                    <a:pt x="66053" y="0"/>
                  </a:cubicBezTo>
                  <a:close/>
                </a:path>
              </a:pathLst>
            </a:custGeom>
            <a:solidFill>
              <a:srgbClr val="000000">
                <a:alpha val="0"/>
              </a:srgbClr>
            </a:solidFill>
            <a:ln w="19050" cap="rnd">
              <a:solidFill>
                <a:srgbClr val="FFFFFF"/>
              </a:solidFill>
              <a:prstDash val="solid"/>
              <a:round/>
            </a:ln>
          </p:spPr>
        </p:sp>
        <p:sp>
          <p:nvSpPr>
            <p:cNvPr name="TextBox 21" id="21"/>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TextBox 22" id="22"/>
          <p:cNvSpPr txBox="true"/>
          <p:nvPr/>
        </p:nvSpPr>
        <p:spPr>
          <a:xfrm rot="0">
            <a:off x="5610059" y="771745"/>
            <a:ext cx="8020381" cy="780611"/>
          </a:xfrm>
          <a:prstGeom prst="rect">
            <a:avLst/>
          </a:prstGeom>
        </p:spPr>
        <p:txBody>
          <a:bodyPr anchor="t" rtlCol="false" tIns="0" lIns="0" bIns="0" rIns="0">
            <a:spAutoFit/>
          </a:bodyPr>
          <a:lstStyle/>
          <a:p>
            <a:pPr>
              <a:lnSpc>
                <a:spcPts val="5531"/>
              </a:lnSpc>
            </a:pPr>
            <a:r>
              <a:rPr lang="en-US" sz="6914">
                <a:solidFill>
                  <a:srgbClr val="F5F5F5"/>
                </a:solidFill>
                <a:latin typeface="Body Grotesque Bold"/>
              </a:rPr>
              <a:t>SPRINT 1 - REVIEW  </a:t>
            </a:r>
          </a:p>
        </p:txBody>
      </p:sp>
      <p:grpSp>
        <p:nvGrpSpPr>
          <p:cNvPr name="Group 23" id="23"/>
          <p:cNvGrpSpPr/>
          <p:nvPr/>
        </p:nvGrpSpPr>
        <p:grpSpPr>
          <a:xfrm rot="0">
            <a:off x="6177963" y="1816580"/>
            <a:ext cx="6251010" cy="705242"/>
            <a:chOff x="0" y="0"/>
            <a:chExt cx="3928618" cy="443228"/>
          </a:xfrm>
        </p:grpSpPr>
        <p:sp>
          <p:nvSpPr>
            <p:cNvPr name="Freeform 24" id="24"/>
            <p:cNvSpPr/>
            <p:nvPr/>
          </p:nvSpPr>
          <p:spPr>
            <a:xfrm flipH="false" flipV="false" rot="0">
              <a:off x="0" y="0"/>
              <a:ext cx="3928618" cy="443228"/>
            </a:xfrm>
            <a:custGeom>
              <a:avLst/>
              <a:gdLst/>
              <a:ahLst/>
              <a:cxnLst/>
              <a:rect r="r" b="b" t="t" l="l"/>
              <a:pathLst>
                <a:path h="443228" w="3928618">
                  <a:moveTo>
                    <a:pt x="123851" y="0"/>
                  </a:moveTo>
                  <a:lnTo>
                    <a:pt x="3804767" y="0"/>
                  </a:lnTo>
                  <a:cubicBezTo>
                    <a:pt x="3873168" y="0"/>
                    <a:pt x="3928618" y="55450"/>
                    <a:pt x="3928618" y="123851"/>
                  </a:cubicBezTo>
                  <a:lnTo>
                    <a:pt x="3928618" y="319378"/>
                  </a:lnTo>
                  <a:cubicBezTo>
                    <a:pt x="3928618" y="352225"/>
                    <a:pt x="3915569" y="383727"/>
                    <a:pt x="3892343" y="406953"/>
                  </a:cubicBezTo>
                  <a:cubicBezTo>
                    <a:pt x="3869116" y="430180"/>
                    <a:pt x="3837614" y="443228"/>
                    <a:pt x="3804767" y="443228"/>
                  </a:cubicBezTo>
                  <a:lnTo>
                    <a:pt x="123851" y="443228"/>
                  </a:lnTo>
                  <a:cubicBezTo>
                    <a:pt x="55450" y="443228"/>
                    <a:pt x="0" y="387779"/>
                    <a:pt x="0" y="319378"/>
                  </a:cubicBezTo>
                  <a:lnTo>
                    <a:pt x="0" y="123851"/>
                  </a:lnTo>
                  <a:cubicBezTo>
                    <a:pt x="0" y="55450"/>
                    <a:pt x="55450" y="0"/>
                    <a:pt x="123851" y="0"/>
                  </a:cubicBezTo>
                  <a:close/>
                </a:path>
              </a:pathLst>
            </a:custGeom>
            <a:solidFill>
              <a:srgbClr val="000000">
                <a:alpha val="0"/>
              </a:srgbClr>
            </a:solidFill>
            <a:ln w="19050" cap="rnd">
              <a:solidFill>
                <a:srgbClr val="FFFFFF"/>
              </a:solidFill>
              <a:prstDash val="solid"/>
              <a:round/>
            </a:ln>
          </p:spPr>
        </p:sp>
        <p:sp>
          <p:nvSpPr>
            <p:cNvPr name="TextBox 25" id="25"/>
            <p:cNvSpPr txBox="true"/>
            <p:nvPr/>
          </p:nvSpPr>
          <p:spPr>
            <a:xfrm>
              <a:off x="0" y="-38100"/>
              <a:ext cx="3928618" cy="481328"/>
            </a:xfrm>
            <a:prstGeom prst="rect">
              <a:avLst/>
            </a:prstGeom>
          </p:spPr>
          <p:txBody>
            <a:bodyPr anchor="ctr" rtlCol="false" tIns="50800" lIns="50800" bIns="50800" rIns="50800"/>
            <a:lstStyle/>
            <a:p>
              <a:pPr algn="ctr">
                <a:lnSpc>
                  <a:spcPts val="3359"/>
                </a:lnSpc>
              </a:pPr>
            </a:p>
          </p:txBody>
        </p:sp>
      </p:grpSp>
      <p:sp>
        <p:nvSpPr>
          <p:cNvPr name="TextBox 26" id="26"/>
          <p:cNvSpPr txBox="true"/>
          <p:nvPr/>
        </p:nvSpPr>
        <p:spPr>
          <a:xfrm rot="0">
            <a:off x="7518482" y="2032796"/>
            <a:ext cx="4277493" cy="415685"/>
          </a:xfrm>
          <a:prstGeom prst="rect">
            <a:avLst/>
          </a:prstGeom>
        </p:spPr>
        <p:txBody>
          <a:bodyPr anchor="t" rtlCol="false" tIns="0" lIns="0" bIns="0" rIns="0">
            <a:spAutoFit/>
          </a:bodyPr>
          <a:lstStyle/>
          <a:p>
            <a:pPr>
              <a:lnSpc>
                <a:spcPts val="2950"/>
              </a:lnSpc>
            </a:pPr>
            <a:r>
              <a:rPr lang="en-US" sz="3687">
                <a:solidFill>
                  <a:srgbClr val="F5F5F5"/>
                </a:solidFill>
                <a:latin typeface="Body Grotesque Bold"/>
              </a:rPr>
              <a:t>USER  STORIES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4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grpSp>
        <p:nvGrpSpPr>
          <p:cNvPr name="Group 3" id="3"/>
          <p:cNvGrpSpPr/>
          <p:nvPr/>
        </p:nvGrpSpPr>
        <p:grpSpPr>
          <a:xfrm rot="0">
            <a:off x="3050173" y="367529"/>
            <a:ext cx="12673263" cy="1322342"/>
            <a:chOff x="0" y="0"/>
            <a:chExt cx="4247881" cy="443228"/>
          </a:xfrm>
        </p:grpSpPr>
        <p:sp>
          <p:nvSpPr>
            <p:cNvPr name="Freeform 4" id="4"/>
            <p:cNvSpPr/>
            <p:nvPr/>
          </p:nvSpPr>
          <p:spPr>
            <a:xfrm flipH="false" flipV="false" rot="0">
              <a:off x="0" y="0"/>
              <a:ext cx="4247881" cy="443228"/>
            </a:xfrm>
            <a:custGeom>
              <a:avLst/>
              <a:gdLst/>
              <a:ahLst/>
              <a:cxnLst/>
              <a:rect r="r" b="b" t="t" l="l"/>
              <a:pathLst>
                <a:path h="443228" w="4247881">
                  <a:moveTo>
                    <a:pt x="61089" y="0"/>
                  </a:moveTo>
                  <a:lnTo>
                    <a:pt x="4186792" y="0"/>
                  </a:lnTo>
                  <a:cubicBezTo>
                    <a:pt x="4220530" y="0"/>
                    <a:pt x="4247881" y="27350"/>
                    <a:pt x="4247881" y="61089"/>
                  </a:cubicBezTo>
                  <a:lnTo>
                    <a:pt x="4247881" y="382140"/>
                  </a:lnTo>
                  <a:cubicBezTo>
                    <a:pt x="4247881" y="398341"/>
                    <a:pt x="4241445" y="413880"/>
                    <a:pt x="4229988" y="425336"/>
                  </a:cubicBezTo>
                  <a:cubicBezTo>
                    <a:pt x="4218532" y="436792"/>
                    <a:pt x="4202994" y="443228"/>
                    <a:pt x="4186792" y="443228"/>
                  </a:cubicBezTo>
                  <a:lnTo>
                    <a:pt x="61089" y="443228"/>
                  </a:lnTo>
                  <a:cubicBezTo>
                    <a:pt x="27350" y="443228"/>
                    <a:pt x="0" y="415878"/>
                    <a:pt x="0" y="382140"/>
                  </a:cubicBezTo>
                  <a:lnTo>
                    <a:pt x="0" y="61089"/>
                  </a:lnTo>
                  <a:cubicBezTo>
                    <a:pt x="0" y="27350"/>
                    <a:pt x="27350" y="0"/>
                    <a:pt x="61089"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247881" cy="48132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570421" y="3190903"/>
            <a:ext cx="2959505" cy="2959505"/>
            <a:chOff x="0" y="0"/>
            <a:chExt cx="3946007" cy="3946007"/>
          </a:xfrm>
        </p:grpSpPr>
        <p:sp>
          <p:nvSpPr>
            <p:cNvPr name="Freeform 7" id="7"/>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FF3131"/>
            </a:solidFill>
          </p:spPr>
        </p:sp>
        <p:sp>
          <p:nvSpPr>
            <p:cNvPr name="Freeform 8" id="8"/>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9" id="9"/>
            <p:cNvSpPr txBox="true"/>
            <p:nvPr/>
          </p:nvSpPr>
          <p:spPr>
            <a:xfrm>
              <a:off x="0" y="-38100"/>
              <a:ext cx="3946007" cy="3425307"/>
            </a:xfrm>
            <a:prstGeom prst="rect">
              <a:avLst/>
            </a:prstGeom>
          </p:spPr>
          <p:txBody>
            <a:bodyPr anchor="t" rtlCol="false" tIns="203200" lIns="203200" bIns="203200" rIns="203200"/>
            <a:lstStyle/>
            <a:p>
              <a:pPr>
                <a:lnSpc>
                  <a:spcPts val="2799"/>
                </a:lnSpc>
              </a:pPr>
              <a:r>
                <a:rPr lang="en-US" sz="1999">
                  <a:solidFill>
                    <a:srgbClr val="000000"/>
                  </a:solidFill>
                  <a:latin typeface="Body Grotesque"/>
                </a:rPr>
                <a:t>Lack of communication between team members led to overlap in work at the start - Ian </a:t>
              </a:r>
            </a:p>
            <a:p>
              <a:pPr>
                <a:lnSpc>
                  <a:spcPts val="2799"/>
                </a:lnSpc>
              </a:pPr>
            </a:p>
          </p:txBody>
        </p:sp>
      </p:grpSp>
      <p:grpSp>
        <p:nvGrpSpPr>
          <p:cNvPr name="Group 10" id="10"/>
          <p:cNvGrpSpPr/>
          <p:nvPr/>
        </p:nvGrpSpPr>
        <p:grpSpPr>
          <a:xfrm rot="0">
            <a:off x="12115349" y="3190903"/>
            <a:ext cx="2959505" cy="2959505"/>
            <a:chOff x="0" y="0"/>
            <a:chExt cx="3946007" cy="3946007"/>
          </a:xfrm>
        </p:grpSpPr>
        <p:sp>
          <p:nvSpPr>
            <p:cNvPr name="Freeform 11" id="11"/>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12" id="12"/>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13" id="13"/>
            <p:cNvSpPr txBox="true"/>
            <p:nvPr/>
          </p:nvSpPr>
          <p:spPr>
            <a:xfrm>
              <a:off x="0" y="-38100"/>
              <a:ext cx="3946007" cy="3425307"/>
            </a:xfrm>
            <a:prstGeom prst="rect">
              <a:avLst/>
            </a:prstGeom>
          </p:spPr>
          <p:txBody>
            <a:bodyPr anchor="t" rtlCol="false" tIns="203200" lIns="203200" bIns="203200" rIns="203200"/>
            <a:lstStyle/>
            <a:p>
              <a:pPr>
                <a:lnSpc>
                  <a:spcPts val="2940"/>
                </a:lnSpc>
              </a:pPr>
              <a:r>
                <a:rPr lang="en-US" sz="2100">
                  <a:solidFill>
                    <a:srgbClr val="000000"/>
                  </a:solidFill>
                  <a:latin typeface="Body Grotesque"/>
                </a:rPr>
                <a:t>Each team member contributed equally -Tristan</a:t>
              </a:r>
            </a:p>
          </p:txBody>
        </p:sp>
      </p:grpSp>
      <p:grpSp>
        <p:nvGrpSpPr>
          <p:cNvPr name="Group 14" id="14"/>
          <p:cNvGrpSpPr/>
          <p:nvPr/>
        </p:nvGrpSpPr>
        <p:grpSpPr>
          <a:xfrm rot="0">
            <a:off x="7664247" y="3190903"/>
            <a:ext cx="2959505" cy="2959505"/>
            <a:chOff x="0" y="0"/>
            <a:chExt cx="3946007" cy="3946007"/>
          </a:xfrm>
        </p:grpSpPr>
        <p:sp>
          <p:nvSpPr>
            <p:cNvPr name="Freeform 15" id="15"/>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6CE5E8"/>
            </a:solidFill>
          </p:spPr>
        </p:sp>
        <p:sp>
          <p:nvSpPr>
            <p:cNvPr name="Freeform 16" id="16"/>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17" id="17"/>
            <p:cNvSpPr txBox="true"/>
            <p:nvPr/>
          </p:nvSpPr>
          <p:spPr>
            <a:xfrm>
              <a:off x="0" y="-38100"/>
              <a:ext cx="3946007" cy="3425307"/>
            </a:xfrm>
            <a:prstGeom prst="rect">
              <a:avLst/>
            </a:prstGeom>
          </p:spPr>
          <p:txBody>
            <a:bodyPr anchor="t" rtlCol="false" tIns="203200" lIns="203200" bIns="203200" rIns="203200"/>
            <a:lstStyle/>
            <a:p>
              <a:pPr>
                <a:lnSpc>
                  <a:spcPts val="2939"/>
                </a:lnSpc>
              </a:pPr>
              <a:r>
                <a:rPr lang="en-US" sz="2099">
                  <a:solidFill>
                    <a:srgbClr val="000000"/>
                  </a:solidFill>
                  <a:latin typeface="Body Grotesque"/>
                </a:rPr>
                <a:t>Creative bottleneck hindered progress - Syed</a:t>
              </a:r>
            </a:p>
          </p:txBody>
        </p:sp>
      </p:grpSp>
      <p:sp>
        <p:nvSpPr>
          <p:cNvPr name="AutoShape 18" id="18"/>
          <p:cNvSpPr/>
          <p:nvPr/>
        </p:nvSpPr>
        <p:spPr>
          <a:xfrm flipV="true">
            <a:off x="6451953" y="2058855"/>
            <a:ext cx="0" cy="9156086"/>
          </a:xfrm>
          <a:prstGeom prst="line">
            <a:avLst/>
          </a:prstGeom>
          <a:ln cap="flat" w="38100">
            <a:solidFill>
              <a:srgbClr val="FFFFFF"/>
            </a:solidFill>
            <a:prstDash val="solid"/>
            <a:headEnd type="none" len="sm" w="sm"/>
            <a:tailEnd type="none" len="sm" w="sm"/>
          </a:ln>
        </p:spPr>
      </p:sp>
      <p:sp>
        <p:nvSpPr>
          <p:cNvPr name="AutoShape 19" id="19"/>
          <p:cNvSpPr/>
          <p:nvPr/>
        </p:nvSpPr>
        <p:spPr>
          <a:xfrm flipV="true">
            <a:off x="11959727" y="2058855"/>
            <a:ext cx="0" cy="9156086"/>
          </a:xfrm>
          <a:prstGeom prst="line">
            <a:avLst/>
          </a:prstGeom>
          <a:ln cap="flat" w="38100">
            <a:solidFill>
              <a:srgbClr val="FFFFFF"/>
            </a:solidFill>
            <a:prstDash val="solid"/>
            <a:headEnd type="none" len="sm" w="sm"/>
            <a:tailEnd type="none" len="sm" w="sm"/>
          </a:ln>
        </p:spPr>
      </p:sp>
      <p:sp>
        <p:nvSpPr>
          <p:cNvPr name="AutoShape 20" id="20"/>
          <p:cNvSpPr/>
          <p:nvPr/>
        </p:nvSpPr>
        <p:spPr>
          <a:xfrm flipH="true">
            <a:off x="0" y="2819428"/>
            <a:ext cx="18288000" cy="0"/>
          </a:xfrm>
          <a:prstGeom prst="line">
            <a:avLst/>
          </a:prstGeom>
          <a:ln cap="flat" w="38100">
            <a:solidFill>
              <a:srgbClr val="FFFFFF"/>
            </a:solidFill>
            <a:prstDash val="solid"/>
            <a:headEnd type="none" len="sm" w="sm"/>
            <a:tailEnd type="none" len="sm" w="sm"/>
          </a:ln>
        </p:spPr>
      </p:sp>
      <p:sp>
        <p:nvSpPr>
          <p:cNvPr name="AutoShape 21" id="21"/>
          <p:cNvSpPr/>
          <p:nvPr/>
        </p:nvSpPr>
        <p:spPr>
          <a:xfrm flipH="true">
            <a:off x="0" y="2058855"/>
            <a:ext cx="18349840" cy="0"/>
          </a:xfrm>
          <a:prstGeom prst="line">
            <a:avLst/>
          </a:prstGeom>
          <a:ln cap="flat" w="38100">
            <a:solidFill>
              <a:srgbClr val="FFFFFF"/>
            </a:solidFill>
            <a:prstDash val="solid"/>
            <a:headEnd type="none" len="sm" w="sm"/>
            <a:tailEnd type="none" len="sm" w="sm"/>
          </a:ln>
        </p:spPr>
      </p:sp>
      <p:grpSp>
        <p:nvGrpSpPr>
          <p:cNvPr name="Group 22" id="22"/>
          <p:cNvGrpSpPr/>
          <p:nvPr/>
        </p:nvGrpSpPr>
        <p:grpSpPr>
          <a:xfrm rot="0">
            <a:off x="7664247" y="6399447"/>
            <a:ext cx="2959505" cy="2959505"/>
            <a:chOff x="0" y="0"/>
            <a:chExt cx="3946007" cy="3946007"/>
          </a:xfrm>
        </p:grpSpPr>
        <p:sp>
          <p:nvSpPr>
            <p:cNvPr name="Freeform 23" id="23"/>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6CE5E8"/>
            </a:solidFill>
          </p:spPr>
        </p:sp>
        <p:sp>
          <p:nvSpPr>
            <p:cNvPr name="Freeform 24" id="24"/>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25" id="25"/>
            <p:cNvSpPr txBox="true"/>
            <p:nvPr/>
          </p:nvSpPr>
          <p:spPr>
            <a:xfrm>
              <a:off x="0" y="-38100"/>
              <a:ext cx="3946007" cy="3425307"/>
            </a:xfrm>
            <a:prstGeom prst="rect">
              <a:avLst/>
            </a:prstGeom>
          </p:spPr>
          <p:txBody>
            <a:bodyPr anchor="t" rtlCol="false" tIns="203200" lIns="203200" bIns="203200" rIns="203200"/>
            <a:lstStyle/>
            <a:p>
              <a:pPr>
                <a:lnSpc>
                  <a:spcPts val="2939"/>
                </a:lnSpc>
              </a:pPr>
              <a:r>
                <a:rPr lang="en-US" sz="2099">
                  <a:solidFill>
                    <a:srgbClr val="000000"/>
                  </a:solidFill>
                  <a:latin typeface="Body Grotesque"/>
                </a:rPr>
                <a:t>Understanding of scrum took time and was difficult - Clayton</a:t>
              </a:r>
            </a:p>
          </p:txBody>
        </p:sp>
      </p:grpSp>
      <p:grpSp>
        <p:nvGrpSpPr>
          <p:cNvPr name="Group 26" id="26"/>
          <p:cNvGrpSpPr/>
          <p:nvPr/>
        </p:nvGrpSpPr>
        <p:grpSpPr>
          <a:xfrm rot="0">
            <a:off x="13731672" y="6399447"/>
            <a:ext cx="2959505" cy="2959505"/>
            <a:chOff x="0" y="0"/>
            <a:chExt cx="3946007" cy="3946007"/>
          </a:xfrm>
        </p:grpSpPr>
        <p:sp>
          <p:nvSpPr>
            <p:cNvPr name="Freeform 27" id="27"/>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28" id="28"/>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29" id="29"/>
            <p:cNvSpPr txBox="true"/>
            <p:nvPr/>
          </p:nvSpPr>
          <p:spPr>
            <a:xfrm>
              <a:off x="0" y="-38100"/>
              <a:ext cx="3946007" cy="3425307"/>
            </a:xfrm>
            <a:prstGeom prst="rect">
              <a:avLst/>
            </a:prstGeom>
          </p:spPr>
          <p:txBody>
            <a:bodyPr anchor="t" rtlCol="false" tIns="203200" lIns="203200" bIns="203200" rIns="203200"/>
            <a:lstStyle/>
            <a:p>
              <a:pPr>
                <a:lnSpc>
                  <a:spcPts val="2940"/>
                </a:lnSpc>
              </a:pPr>
              <a:r>
                <a:rPr lang="en-US" sz="2100">
                  <a:solidFill>
                    <a:srgbClr val="000000"/>
                  </a:solidFill>
                  <a:latin typeface="Body Grotesque"/>
                </a:rPr>
                <a:t>Communication improved near the end to prevent overlaps - Ian</a:t>
              </a:r>
            </a:p>
          </p:txBody>
        </p:sp>
      </p:grpSp>
      <p:grpSp>
        <p:nvGrpSpPr>
          <p:cNvPr name="Group 30" id="30"/>
          <p:cNvGrpSpPr/>
          <p:nvPr/>
        </p:nvGrpSpPr>
        <p:grpSpPr>
          <a:xfrm rot="0">
            <a:off x="15211425" y="3190903"/>
            <a:ext cx="2959505" cy="2959505"/>
            <a:chOff x="0" y="0"/>
            <a:chExt cx="3946007" cy="3946007"/>
          </a:xfrm>
        </p:grpSpPr>
        <p:sp>
          <p:nvSpPr>
            <p:cNvPr name="Freeform 31" id="31"/>
            <p:cNvSpPr/>
            <p:nvPr/>
          </p:nvSpPr>
          <p:spPr>
            <a:xfrm flipH="false" flipV="false" rot="0">
              <a:off x="0" y="0"/>
              <a:ext cx="3946007" cy="3844407"/>
            </a:xfrm>
            <a:custGeom>
              <a:avLst/>
              <a:gdLst/>
              <a:ahLst/>
              <a:cxnLst/>
              <a:rect r="r" b="b" t="t" l="l"/>
              <a:pathLst>
                <a:path h="3844407" w="3946007">
                  <a:moveTo>
                    <a:pt x="0" y="0"/>
                  </a:moveTo>
                  <a:lnTo>
                    <a:pt x="3946007" y="0"/>
                  </a:lnTo>
                  <a:lnTo>
                    <a:pt x="3946007" y="3844407"/>
                  </a:lnTo>
                  <a:lnTo>
                    <a:pt x="0" y="3844407"/>
                  </a:lnTo>
                  <a:close/>
                </a:path>
              </a:pathLst>
            </a:custGeom>
            <a:solidFill>
              <a:srgbClr val="C1FF72"/>
            </a:solidFill>
          </p:spPr>
        </p:sp>
        <p:sp>
          <p:nvSpPr>
            <p:cNvPr name="Freeform 32" id="32"/>
            <p:cNvSpPr/>
            <p:nvPr/>
          </p:nvSpPr>
          <p:spPr>
            <a:xfrm flipH="false" flipV="false" rot="0">
              <a:off x="0" y="0"/>
              <a:ext cx="3946007" cy="3946007"/>
            </a:xfrm>
            <a:custGeom>
              <a:avLst/>
              <a:gdLst/>
              <a:ahLst/>
              <a:cxnLst/>
              <a:rect r="r" b="b" t="t" l="l"/>
              <a:pathLst>
                <a:path h="3946007" w="3946007">
                  <a:moveTo>
                    <a:pt x="0" y="3844407"/>
                  </a:moveTo>
                  <a:lnTo>
                    <a:pt x="3946007" y="3844407"/>
                  </a:lnTo>
                  <a:lnTo>
                    <a:pt x="3819007" y="3946007"/>
                  </a:lnTo>
                  <a:cubicBezTo>
                    <a:pt x="3819007" y="3946007"/>
                    <a:pt x="2828407" y="3869807"/>
                    <a:pt x="2726807" y="3869807"/>
                  </a:cubicBezTo>
                  <a:lnTo>
                    <a:pt x="1219200" y="3869807"/>
                  </a:lnTo>
                  <a:cubicBezTo>
                    <a:pt x="1117600" y="3869807"/>
                    <a:pt x="127000" y="3946007"/>
                    <a:pt x="127000" y="3946007"/>
                  </a:cubicBezTo>
                  <a:lnTo>
                    <a:pt x="0" y="3844407"/>
                  </a:lnTo>
                  <a:lnTo>
                    <a:pt x="0" y="0"/>
                  </a:lnTo>
                  <a:lnTo>
                    <a:pt x="3946007" y="0"/>
                  </a:lnTo>
                  <a:lnTo>
                    <a:pt x="3946007" y="3844407"/>
                  </a:lnTo>
                  <a:lnTo>
                    <a:pt x="12700" y="3844407"/>
                  </a:lnTo>
                  <a:lnTo>
                    <a:pt x="12700" y="3831707"/>
                  </a:lnTo>
                  <a:lnTo>
                    <a:pt x="3933307" y="3831707"/>
                  </a:lnTo>
                  <a:lnTo>
                    <a:pt x="3933307" y="12700"/>
                  </a:lnTo>
                  <a:lnTo>
                    <a:pt x="12700" y="12700"/>
                  </a:lnTo>
                  <a:lnTo>
                    <a:pt x="12700" y="3844407"/>
                  </a:lnTo>
                </a:path>
              </a:pathLst>
            </a:custGeom>
            <a:solidFill>
              <a:srgbClr val="394C60">
                <a:alpha val="9804"/>
              </a:srgbClr>
            </a:solidFill>
          </p:spPr>
        </p:sp>
        <p:sp>
          <p:nvSpPr>
            <p:cNvPr name="TextBox 33" id="33"/>
            <p:cNvSpPr txBox="true"/>
            <p:nvPr/>
          </p:nvSpPr>
          <p:spPr>
            <a:xfrm>
              <a:off x="0" y="-38100"/>
              <a:ext cx="3946007" cy="3425307"/>
            </a:xfrm>
            <a:prstGeom prst="rect">
              <a:avLst/>
            </a:prstGeom>
          </p:spPr>
          <p:txBody>
            <a:bodyPr anchor="t" rtlCol="false" tIns="203200" lIns="203200" bIns="203200" rIns="203200"/>
            <a:lstStyle/>
            <a:p>
              <a:pPr>
                <a:lnSpc>
                  <a:spcPts val="2940"/>
                </a:lnSpc>
              </a:pPr>
              <a:r>
                <a:rPr lang="en-US" sz="2100">
                  <a:solidFill>
                    <a:srgbClr val="000000"/>
                  </a:solidFill>
                  <a:latin typeface="Body Grotesque"/>
                </a:rPr>
                <a:t>Devs were on task and completed sprint quickly - Lulu</a:t>
              </a:r>
            </a:p>
          </p:txBody>
        </p:sp>
      </p:grpSp>
      <p:grpSp>
        <p:nvGrpSpPr>
          <p:cNvPr name="Group 34" id="34"/>
          <p:cNvGrpSpPr/>
          <p:nvPr/>
        </p:nvGrpSpPr>
        <p:grpSpPr>
          <a:xfrm rot="0">
            <a:off x="7664247" y="5535051"/>
            <a:ext cx="2778138" cy="424427"/>
            <a:chOff x="0" y="0"/>
            <a:chExt cx="731691" cy="111783"/>
          </a:xfrm>
        </p:grpSpPr>
        <p:sp>
          <p:nvSpPr>
            <p:cNvPr name="Freeform 35" id="35"/>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6CE5E8"/>
            </a:solidFill>
          </p:spPr>
        </p:sp>
        <p:sp>
          <p:nvSpPr>
            <p:cNvPr name="TextBox 36" id="36"/>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37" id="37"/>
          <p:cNvGrpSpPr/>
          <p:nvPr/>
        </p:nvGrpSpPr>
        <p:grpSpPr>
          <a:xfrm rot="0">
            <a:off x="1661104" y="5580206"/>
            <a:ext cx="2778138" cy="424427"/>
            <a:chOff x="0" y="0"/>
            <a:chExt cx="731691" cy="111783"/>
          </a:xfrm>
        </p:grpSpPr>
        <p:sp>
          <p:nvSpPr>
            <p:cNvPr name="Freeform 38" id="38"/>
            <p:cNvSpPr/>
            <p:nvPr/>
          </p:nvSpPr>
          <p:spPr>
            <a:xfrm flipH="false" flipV="false" rot="0">
              <a:off x="0" y="0"/>
              <a:ext cx="731691" cy="111783"/>
            </a:xfrm>
            <a:custGeom>
              <a:avLst/>
              <a:gdLst/>
              <a:ahLst/>
              <a:cxnLst/>
              <a:rect r="r" b="b" t="t" l="l"/>
              <a:pathLst>
                <a:path h="111783" w="731691">
                  <a:moveTo>
                    <a:pt x="0" y="0"/>
                  </a:moveTo>
                  <a:lnTo>
                    <a:pt x="731691" y="0"/>
                  </a:lnTo>
                  <a:lnTo>
                    <a:pt x="731691" y="111783"/>
                  </a:lnTo>
                  <a:lnTo>
                    <a:pt x="0" y="111783"/>
                  </a:lnTo>
                  <a:close/>
                </a:path>
              </a:pathLst>
            </a:custGeom>
            <a:solidFill>
              <a:srgbClr val="FF3131"/>
            </a:solidFill>
          </p:spPr>
        </p:sp>
        <p:sp>
          <p:nvSpPr>
            <p:cNvPr name="TextBox 39" id="39"/>
            <p:cNvSpPr txBox="true"/>
            <p:nvPr/>
          </p:nvSpPr>
          <p:spPr>
            <a:xfrm>
              <a:off x="0" y="-38100"/>
              <a:ext cx="731691" cy="149883"/>
            </a:xfrm>
            <a:prstGeom prst="rect">
              <a:avLst/>
            </a:prstGeom>
          </p:spPr>
          <p:txBody>
            <a:bodyPr anchor="ctr" rtlCol="false" tIns="50800" lIns="50800" bIns="50800" rIns="50800"/>
            <a:lstStyle/>
            <a:p>
              <a:pPr algn="ctr">
                <a:lnSpc>
                  <a:spcPts val="3359"/>
                </a:lnSpc>
              </a:pPr>
            </a:p>
          </p:txBody>
        </p:sp>
      </p:grpSp>
      <p:grpSp>
        <p:nvGrpSpPr>
          <p:cNvPr name="Group 40" id="40"/>
          <p:cNvGrpSpPr/>
          <p:nvPr/>
        </p:nvGrpSpPr>
        <p:grpSpPr>
          <a:xfrm rot="0">
            <a:off x="7754931" y="8833873"/>
            <a:ext cx="2778138" cy="417802"/>
            <a:chOff x="0" y="0"/>
            <a:chExt cx="731691" cy="110038"/>
          </a:xfrm>
        </p:grpSpPr>
        <p:sp>
          <p:nvSpPr>
            <p:cNvPr name="Freeform 41" id="41"/>
            <p:cNvSpPr/>
            <p:nvPr/>
          </p:nvSpPr>
          <p:spPr>
            <a:xfrm flipH="false" flipV="false" rot="0">
              <a:off x="0" y="0"/>
              <a:ext cx="731691" cy="110038"/>
            </a:xfrm>
            <a:custGeom>
              <a:avLst/>
              <a:gdLst/>
              <a:ahLst/>
              <a:cxnLst/>
              <a:rect r="r" b="b" t="t" l="l"/>
              <a:pathLst>
                <a:path h="110038" w="731691">
                  <a:moveTo>
                    <a:pt x="0" y="0"/>
                  </a:moveTo>
                  <a:lnTo>
                    <a:pt x="731691" y="0"/>
                  </a:lnTo>
                  <a:lnTo>
                    <a:pt x="731691" y="110038"/>
                  </a:lnTo>
                  <a:lnTo>
                    <a:pt x="0" y="110038"/>
                  </a:lnTo>
                  <a:close/>
                </a:path>
              </a:pathLst>
            </a:custGeom>
            <a:solidFill>
              <a:srgbClr val="6CE5E8"/>
            </a:solidFill>
          </p:spPr>
        </p:sp>
        <p:sp>
          <p:nvSpPr>
            <p:cNvPr name="TextBox 42" id="42"/>
            <p:cNvSpPr txBox="true"/>
            <p:nvPr/>
          </p:nvSpPr>
          <p:spPr>
            <a:xfrm>
              <a:off x="0" y="-38100"/>
              <a:ext cx="731691" cy="148138"/>
            </a:xfrm>
            <a:prstGeom prst="rect">
              <a:avLst/>
            </a:prstGeom>
          </p:spPr>
          <p:txBody>
            <a:bodyPr anchor="ctr" rtlCol="false" tIns="50800" lIns="50800" bIns="50800" rIns="50800"/>
            <a:lstStyle/>
            <a:p>
              <a:pPr algn="ctr">
                <a:lnSpc>
                  <a:spcPts val="3359"/>
                </a:lnSpc>
              </a:pPr>
            </a:p>
          </p:txBody>
        </p:sp>
      </p:grpSp>
      <p:sp>
        <p:nvSpPr>
          <p:cNvPr name="Freeform 43" id="43"/>
          <p:cNvSpPr/>
          <p:nvPr/>
        </p:nvSpPr>
        <p:spPr>
          <a:xfrm flipH="false" flipV="false" rot="0">
            <a:off x="12265813" y="5565436"/>
            <a:ext cx="1596909" cy="394043"/>
          </a:xfrm>
          <a:custGeom>
            <a:avLst/>
            <a:gdLst/>
            <a:ahLst/>
            <a:cxnLst/>
            <a:rect r="r" b="b" t="t" l="l"/>
            <a:pathLst>
              <a:path h="394043" w="1596909">
                <a:moveTo>
                  <a:pt x="0" y="0"/>
                </a:moveTo>
                <a:lnTo>
                  <a:pt x="1596910" y="0"/>
                </a:lnTo>
                <a:lnTo>
                  <a:pt x="1596910" y="394043"/>
                </a:lnTo>
                <a:lnTo>
                  <a:pt x="0" y="394043"/>
                </a:lnTo>
                <a:lnTo>
                  <a:pt x="0" y="0"/>
                </a:lnTo>
                <a:close/>
              </a:path>
            </a:pathLst>
          </a:custGeom>
          <a:blipFill>
            <a:blip r:embed="rId4"/>
            <a:stretch>
              <a:fillRect l="0" t="0" r="0" b="0"/>
            </a:stretch>
          </a:blipFill>
        </p:spPr>
      </p:sp>
      <p:sp>
        <p:nvSpPr>
          <p:cNvPr name="TextBox 44" id="44"/>
          <p:cNvSpPr txBox="true"/>
          <p:nvPr/>
        </p:nvSpPr>
        <p:spPr>
          <a:xfrm rot="0">
            <a:off x="3562184" y="771745"/>
            <a:ext cx="11649241" cy="780611"/>
          </a:xfrm>
          <a:prstGeom prst="rect">
            <a:avLst/>
          </a:prstGeom>
        </p:spPr>
        <p:txBody>
          <a:bodyPr anchor="t" rtlCol="false" tIns="0" lIns="0" bIns="0" rIns="0">
            <a:spAutoFit/>
          </a:bodyPr>
          <a:lstStyle/>
          <a:p>
            <a:pPr>
              <a:lnSpc>
                <a:spcPts val="5531"/>
              </a:lnSpc>
            </a:pPr>
            <a:r>
              <a:rPr lang="en-US" sz="6914">
                <a:solidFill>
                  <a:srgbClr val="FFFFFF"/>
                </a:solidFill>
                <a:latin typeface="Body Grotesque Bold"/>
              </a:rPr>
              <a:t>SPRINT 1 - RETROSPECTIVE  </a:t>
            </a:r>
          </a:p>
        </p:txBody>
      </p:sp>
      <p:sp>
        <p:nvSpPr>
          <p:cNvPr name="TextBox 45" id="45"/>
          <p:cNvSpPr txBox="true"/>
          <p:nvPr/>
        </p:nvSpPr>
        <p:spPr>
          <a:xfrm rot="0">
            <a:off x="2662461"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Mad</a:t>
            </a:r>
          </a:p>
        </p:txBody>
      </p:sp>
      <p:sp>
        <p:nvSpPr>
          <p:cNvPr name="TextBox 46" id="46"/>
          <p:cNvSpPr txBox="true"/>
          <p:nvPr/>
        </p:nvSpPr>
        <p:spPr>
          <a:xfrm rot="0">
            <a:off x="8839593"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Sad</a:t>
            </a:r>
          </a:p>
        </p:txBody>
      </p:sp>
      <p:sp>
        <p:nvSpPr>
          <p:cNvPr name="TextBox 47" id="47"/>
          <p:cNvSpPr txBox="true"/>
          <p:nvPr/>
        </p:nvSpPr>
        <p:spPr>
          <a:xfrm rot="0">
            <a:off x="14754014" y="2326516"/>
            <a:ext cx="1094424" cy="358600"/>
          </a:xfrm>
          <a:prstGeom prst="rect">
            <a:avLst/>
          </a:prstGeom>
        </p:spPr>
        <p:txBody>
          <a:bodyPr anchor="t" rtlCol="false" tIns="0" lIns="0" bIns="0" rIns="0">
            <a:spAutoFit/>
          </a:bodyPr>
          <a:lstStyle/>
          <a:p>
            <a:pPr>
              <a:lnSpc>
                <a:spcPts val="2598"/>
              </a:lnSpc>
            </a:pPr>
            <a:r>
              <a:rPr lang="en-US" sz="3248">
                <a:solidFill>
                  <a:srgbClr val="FFFFFF"/>
                </a:solidFill>
                <a:latin typeface="Body Grotesque Bold"/>
              </a:rPr>
              <a:t>Glad</a:t>
            </a:r>
          </a:p>
        </p:txBody>
      </p:sp>
      <p:sp>
        <p:nvSpPr>
          <p:cNvPr name="Freeform 48" id="48"/>
          <p:cNvSpPr/>
          <p:nvPr/>
        </p:nvSpPr>
        <p:spPr>
          <a:xfrm flipH="false" flipV="false" rot="0">
            <a:off x="15360604" y="5595399"/>
            <a:ext cx="1596909" cy="394043"/>
          </a:xfrm>
          <a:custGeom>
            <a:avLst/>
            <a:gdLst/>
            <a:ahLst/>
            <a:cxnLst/>
            <a:rect r="r" b="b" t="t" l="l"/>
            <a:pathLst>
              <a:path h="394043" w="1596909">
                <a:moveTo>
                  <a:pt x="0" y="0"/>
                </a:moveTo>
                <a:lnTo>
                  <a:pt x="1596909" y="0"/>
                </a:lnTo>
                <a:lnTo>
                  <a:pt x="1596909" y="394042"/>
                </a:lnTo>
                <a:lnTo>
                  <a:pt x="0" y="394042"/>
                </a:lnTo>
                <a:lnTo>
                  <a:pt x="0" y="0"/>
                </a:lnTo>
                <a:close/>
              </a:path>
            </a:pathLst>
          </a:custGeom>
          <a:blipFill>
            <a:blip r:embed="rId4"/>
            <a:stretch>
              <a:fillRect l="0" t="0" r="0" b="0"/>
            </a:stretch>
          </a:blipFill>
        </p:spPr>
      </p:sp>
      <p:sp>
        <p:nvSpPr>
          <p:cNvPr name="Freeform 49" id="49"/>
          <p:cNvSpPr/>
          <p:nvPr/>
        </p:nvSpPr>
        <p:spPr>
          <a:xfrm flipH="false" flipV="false" rot="0">
            <a:off x="13862723" y="8833873"/>
            <a:ext cx="1596909" cy="394043"/>
          </a:xfrm>
          <a:custGeom>
            <a:avLst/>
            <a:gdLst/>
            <a:ahLst/>
            <a:cxnLst/>
            <a:rect r="r" b="b" t="t" l="l"/>
            <a:pathLst>
              <a:path h="394043" w="1596909">
                <a:moveTo>
                  <a:pt x="0" y="0"/>
                </a:moveTo>
                <a:lnTo>
                  <a:pt x="1596909" y="0"/>
                </a:lnTo>
                <a:lnTo>
                  <a:pt x="1596909" y="394042"/>
                </a:lnTo>
                <a:lnTo>
                  <a:pt x="0" y="394042"/>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DAF8NPZAMX0</dc:identifier>
  <dcterms:modified xsi:type="dcterms:W3CDTF">2011-08-01T06:04:30Z</dcterms:modified>
  <cp:revision>1</cp:revision>
  <dc:title>ADO Assignment 2 </dc:title>
</cp:coreProperties>
</file>